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5" r:id="rId3"/>
  </p:sldMasterIdLst>
  <p:notesMasterIdLst>
    <p:notesMasterId r:id="rId77"/>
  </p:notesMasterIdLst>
  <p:sldIdLst>
    <p:sldId id="256" r:id="rId4"/>
    <p:sldId id="260" r:id="rId5"/>
    <p:sldId id="262" r:id="rId6"/>
    <p:sldId id="261" r:id="rId7"/>
    <p:sldId id="343" r:id="rId8"/>
    <p:sldId id="341" r:id="rId9"/>
    <p:sldId id="259" r:id="rId10"/>
    <p:sldId id="257" r:id="rId11"/>
    <p:sldId id="342" r:id="rId12"/>
    <p:sldId id="258" r:id="rId13"/>
    <p:sldId id="351" r:id="rId14"/>
    <p:sldId id="352" r:id="rId15"/>
    <p:sldId id="302" r:id="rId16"/>
    <p:sldId id="353" r:id="rId17"/>
    <p:sldId id="354" r:id="rId18"/>
    <p:sldId id="355" r:id="rId19"/>
    <p:sldId id="356" r:id="rId20"/>
    <p:sldId id="297" r:id="rId21"/>
    <p:sldId id="298" r:id="rId22"/>
    <p:sldId id="357" r:id="rId23"/>
    <p:sldId id="358" r:id="rId24"/>
    <p:sldId id="359" r:id="rId25"/>
    <p:sldId id="360" r:id="rId26"/>
    <p:sldId id="361" r:id="rId27"/>
    <p:sldId id="301" r:id="rId28"/>
    <p:sldId id="362" r:id="rId29"/>
    <p:sldId id="363" r:id="rId30"/>
    <p:sldId id="268" r:id="rId31"/>
    <p:sldId id="269" r:id="rId32"/>
    <p:sldId id="364" r:id="rId33"/>
    <p:sldId id="271" r:id="rId34"/>
    <p:sldId id="365" r:id="rId35"/>
    <p:sldId id="366" r:id="rId36"/>
    <p:sldId id="367" r:id="rId37"/>
    <p:sldId id="368" r:id="rId38"/>
    <p:sldId id="369" r:id="rId39"/>
    <p:sldId id="278" r:id="rId40"/>
    <p:sldId id="370" r:id="rId41"/>
    <p:sldId id="371" r:id="rId42"/>
    <p:sldId id="372" r:id="rId43"/>
    <p:sldId id="373" r:id="rId44"/>
    <p:sldId id="374" r:id="rId45"/>
    <p:sldId id="350" r:id="rId46"/>
    <p:sldId id="288" r:id="rId47"/>
    <p:sldId id="344" r:id="rId48"/>
    <p:sldId id="345" r:id="rId49"/>
    <p:sldId id="346" r:id="rId50"/>
    <p:sldId id="347" r:id="rId51"/>
    <p:sldId id="348" r:id="rId52"/>
    <p:sldId id="263" r:id="rId53"/>
    <p:sldId id="264" r:id="rId54"/>
    <p:sldId id="289" r:id="rId55"/>
    <p:sldId id="266" r:id="rId56"/>
    <p:sldId id="267" r:id="rId57"/>
    <p:sldId id="349" r:id="rId58"/>
    <p:sldId id="291" r:id="rId59"/>
    <p:sldId id="299" r:id="rId60"/>
    <p:sldId id="270" r:id="rId61"/>
    <p:sldId id="292" r:id="rId62"/>
    <p:sldId id="293" r:id="rId63"/>
    <p:sldId id="294" r:id="rId64"/>
    <p:sldId id="274" r:id="rId65"/>
    <p:sldId id="275" r:id="rId66"/>
    <p:sldId id="276" r:id="rId67"/>
    <p:sldId id="277" r:id="rId68"/>
    <p:sldId id="295" r:id="rId69"/>
    <p:sldId id="279" r:id="rId70"/>
    <p:sldId id="296" r:id="rId71"/>
    <p:sldId id="280" r:id="rId72"/>
    <p:sldId id="281" r:id="rId73"/>
    <p:sldId id="282" r:id="rId74"/>
    <p:sldId id="285" r:id="rId75"/>
    <p:sldId id="29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1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79C83-D379-4C4F-AFEA-016C32F730DA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AF67F-6A51-8D4C-9792-484ED3688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28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EA8CD-EEEF-A742-A85F-E58D024F15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59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1466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292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410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173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5521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065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87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194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859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064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as retain the acknowledgement page(s)</a:t>
            </a:r>
            <a:r>
              <a:rPr lang="en-US" baseline="0" dirty="0">
                <a:solidFill>
                  <a:schemeClr val="dk2"/>
                </a:solidFill>
              </a:rPr>
              <a:t> at the end.</a:t>
            </a:r>
            <a:endParaRPr lang="en-US" dirty="0">
              <a:solidFill>
                <a:schemeClr val="dk2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725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3718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145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289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6266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574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151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017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8177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785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603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699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911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507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215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as retain the acknowledgement page(s).</a:t>
            </a:r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361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292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741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5453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074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32349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053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11927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4788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798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730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7590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596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7002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9031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5679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91872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01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876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7617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3179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8111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1762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7207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2460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Merriweather Sans"/>
              <a:buNone/>
            </a:pPr>
            <a:r>
              <a:rPr lang="en-US" sz="20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Who has see a traceback in CTools?</a:t>
            </a:r>
          </a:p>
        </p:txBody>
      </p:sp>
    </p:spTree>
    <p:extLst>
      <p:ext uri="{BB962C8B-B14F-4D97-AF65-F5344CB8AC3E}">
        <p14:creationId xmlns:p14="http://schemas.microsoft.com/office/powerpoint/2010/main" val="11595444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Merriweather Sans"/>
              <a:buNone/>
            </a:pPr>
            <a:r>
              <a:rPr lang="en-US" sz="20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Who has see a traceback in CTools?</a:t>
            </a:r>
          </a:p>
        </p:txBody>
      </p:sp>
    </p:spTree>
    <p:extLst>
      <p:ext uri="{BB962C8B-B14F-4D97-AF65-F5344CB8AC3E}">
        <p14:creationId xmlns:p14="http://schemas.microsoft.com/office/powerpoint/2010/main" val="2477276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5256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889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8345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7846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96574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40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146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7576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15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AB99-D795-0D44-950C-1E6B01FC9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98275-02E2-4C4E-AB33-47637E0E1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CE8D0-0389-2A46-931F-580B78A6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9AF5E-FED8-D448-889D-9A2383FF5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3F1C4-02DB-4C42-927F-21BC668D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4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38B5-D43E-5B47-83E0-EA680469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D43E6-E403-D347-892E-7E1414CE8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F6BC9-4AFF-A741-849A-330BD5F1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30CFD-171E-5B4E-8AB1-8B7D7ABD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64543-681F-BA41-A341-134AE3D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3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3C9E9B-288D-944D-A91D-3A023B595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F94B5-2B88-AB47-B37B-1B6A9EF90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6352C-3254-5D48-99FE-7116BB71C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310A0-7C11-DB44-92B8-7475A868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91DA7-5B3F-4940-BBDE-ADA47EC3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9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66775" y="1152526"/>
            <a:ext cx="10448925" cy="2314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66775" y="3533775"/>
            <a:ext cx="10448925" cy="79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149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09600" y="589360"/>
            <a:ext cx="10972800" cy="828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61975" lvl="0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marL="781050" lvl="1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1000125" lvl="2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1228725" lvl="3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447800" lvl="4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790700" lvl="5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133600" lvl="6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2476500" lvl="7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819400" lvl="8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639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09600" y="589360"/>
            <a:ext cx="10972800" cy="828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9953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653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66775" y="1152526"/>
            <a:ext cx="10448925" cy="2314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66775" y="3533775"/>
            <a:ext cx="10448925" cy="79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9202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866775" y="559191"/>
            <a:ext cx="10449000" cy="1345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866775" y="1952626"/>
            <a:ext cx="10449000" cy="42301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33400" lvl="0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marL="752475" lvl="1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971550" lvl="2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1200150" lvl="3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419225" lvl="4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762125" lvl="5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105025" lvl="6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2447925" lvl="7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790825" lvl="8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133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866775" y="559191"/>
            <a:ext cx="10449000" cy="1345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9289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11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B961-F925-5142-990F-124AA125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248F-8323-4B44-A413-AB7191899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345D7-0A25-3B4B-BD12-06227C3C6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6E6C2-2198-E540-963E-D55B9F18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0BAF0-F88A-B045-8871-E02A875D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5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1852-8B39-B44A-B72C-491AD8CD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3343F-6E79-F54E-B486-5928C6055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5D611-5C39-BD4D-A4E8-09BADE54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0425F-1365-0444-BD1C-B12E642C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120E-9406-424D-8A98-94CD24D1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2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BF01-B3E6-D742-91B3-C6DA783B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A83C-A9DA-F544-B573-CE9E329E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CB601-3A15-E349-9040-B3D4402C5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C16F6-48E2-F347-A6EC-7D239917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08A89-EF37-FC4F-8037-649FFC41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A0A6F-717E-CC43-82C3-2D73349F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0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5C480-A9D2-FA4D-8782-706283EB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EC61F-9C28-E644-9802-D1350E6C8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A68DF-A155-894E-81E7-F31667163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3339E-57C4-BF4D-AB08-3C85C3674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086DC-62FE-3C48-A941-ACA9D6061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13829-2528-8F45-99BA-391C8F58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208494-DFC8-7A46-B7A5-138803D2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598E59-38AE-F64B-8224-EBC6FBD1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4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445D-416C-3341-865B-B84F32D6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A8D41-0A96-894A-B9B8-C5D5770B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A2F3C-E6ED-1C4E-8044-00D7D009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8244-6324-C643-9E28-C7875FF4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3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4306E-8A08-F94A-844E-57DFF779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275D1-50CE-7742-BE10-328EC3F32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D976F-BDE7-DB45-8372-D8503B17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FB1C-252B-3E4C-A3F7-ADB8FC77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825C-986F-4647-B78F-FFF22FCA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87C4A-C667-8043-BAEC-0275CAFC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177CA-D273-2C4A-AA31-014E084B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5AD8F-FE52-7648-839A-62256EEA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AE54A-D5F3-FE4F-B7A4-6B3CA1DA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403E-3AA1-9149-83DC-75D08BDA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B950D6-D05B-E240-B739-FCFD930F2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6D5F5-F321-CC4C-BCB3-EE7FFE7DB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78320-A51E-4A40-9DBB-1D63C2CD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366C9-8127-5A47-B617-9412B14B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CCDE5-8062-FE46-85CE-3038B545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1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D08B2-C544-E94E-AFC5-BE568F7B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A572-9F05-6343-A31F-4D4EEE9B5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BD3D-8F20-9840-B86E-72637BD0E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53D89-95E1-D243-96F2-5D93D056919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9DCB7-E3C0-2C43-B8F8-FD3E8C35F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DAABC-56EF-764D-A766-77AF96EC4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3A81-7E24-904F-8948-EB3D658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66775" y="1152526"/>
            <a:ext cx="10448925" cy="2314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66775" y="3533775"/>
            <a:ext cx="10448925" cy="79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5760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27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6268212"/>
            <a:ext cx="12192000" cy="589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2700"/>
          </a:p>
        </p:txBody>
      </p:sp>
    </p:spTree>
    <p:extLst>
      <p:ext uri="{BB962C8B-B14F-4D97-AF65-F5344CB8AC3E}">
        <p14:creationId xmlns:p14="http://schemas.microsoft.com/office/powerpoint/2010/main" val="990032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66775" y="1152526"/>
            <a:ext cx="10448925" cy="2314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66775" y="3533775"/>
            <a:ext cx="10448925" cy="79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5760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27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6268212"/>
            <a:ext cx="12192000" cy="589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2700"/>
          </a:p>
        </p:txBody>
      </p:sp>
    </p:spTree>
    <p:extLst>
      <p:ext uri="{BB962C8B-B14F-4D97-AF65-F5344CB8AC3E}">
        <p14:creationId xmlns:p14="http://schemas.microsoft.com/office/powerpoint/2010/main" val="38105648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www.pythonlearn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nemoni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www.pythonlearn.co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eorge_Bool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9789-0D9E-9F41-BC0A-3EBBEA7B0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5998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Week 2 </a:t>
            </a:r>
            <a:br>
              <a:rPr lang="en-US" dirty="0"/>
            </a:br>
            <a:r>
              <a:rPr lang="en-US" dirty="0"/>
              <a:t>Variables, Expressions, Statements, and Conditionals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8F901-0DB9-1F48-B7F8-2E8C48FF7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160665"/>
            <a:ext cx="9144000" cy="1655762"/>
          </a:xfrm>
        </p:spPr>
        <p:txBody>
          <a:bodyPr/>
          <a:lstStyle/>
          <a:p>
            <a:r>
              <a:rPr lang="en-US" dirty="0"/>
              <a:t>Ian M Rambo</a:t>
            </a:r>
          </a:p>
          <a:p>
            <a:r>
              <a:rPr lang="en-US" dirty="0"/>
              <a:t>Code Clubhouse – Python for Everybody</a:t>
            </a:r>
          </a:p>
          <a:p>
            <a:r>
              <a:rPr lang="en-US" dirty="0"/>
              <a:t>05/13/2020</a:t>
            </a:r>
          </a:p>
        </p:txBody>
      </p:sp>
      <p:pic>
        <p:nvPicPr>
          <p:cNvPr id="5" name="Picture 4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CC128ECE-2AB5-2246-9BF1-70204E0F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" y="102760"/>
            <a:ext cx="2845307" cy="2315579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2EDD04F-7C94-BD4E-815A-F62BDD362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410" y="5243512"/>
            <a:ext cx="1291590" cy="1614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E554E8-15B5-6F40-A6ED-AE6A1C3DE91F}"/>
              </a:ext>
            </a:extLst>
          </p:cNvPr>
          <p:cNvSpPr txBox="1"/>
          <p:nvPr/>
        </p:nvSpPr>
        <p:spPr>
          <a:xfrm>
            <a:off x="9502270" y="648866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@Ian Rambo</a:t>
            </a:r>
          </a:p>
        </p:txBody>
      </p:sp>
    </p:spTree>
    <p:extLst>
      <p:ext uri="{BB962C8B-B14F-4D97-AF65-F5344CB8AC3E}">
        <p14:creationId xmlns:p14="http://schemas.microsoft.com/office/powerpoint/2010/main" val="85555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C1E7-E2DD-CD4B-8C16-8E5AC239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Python’s 35 special keywords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D635F-ABC2-FB41-82E1-9168391DC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5563"/>
            <a:ext cx="9798410" cy="370046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5B740D-E4A7-6048-8924-146344851942}"/>
              </a:ext>
            </a:extLst>
          </p:cNvPr>
          <p:cNvSpPr txBox="1">
            <a:spLocks/>
          </p:cNvSpPr>
          <p:nvPr/>
        </p:nvSpPr>
        <p:spPr>
          <a:xfrm>
            <a:off x="838200" y="5026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These cannot be used for variables (or functions, or classes, but we’ll get there)</a:t>
            </a:r>
          </a:p>
        </p:txBody>
      </p:sp>
    </p:spTree>
    <p:extLst>
      <p:ext uri="{BB962C8B-B14F-4D97-AF65-F5344CB8AC3E}">
        <p14:creationId xmlns:p14="http://schemas.microsoft.com/office/powerpoint/2010/main" val="235211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b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Variables, Expressions, and Statements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2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061086" y="5348284"/>
            <a:ext cx="6246450" cy="7620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00"/>
              </a:buClr>
              <a:buSzPct val="25000"/>
            </a:pPr>
            <a:r>
              <a:rPr lang="en-US" sz="2400" kern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for Everybody</a:t>
            </a:r>
          </a:p>
          <a:p>
            <a:pPr algn="ctr" defTabSz="685800">
              <a:buClr>
                <a:srgbClr val="FFFF00"/>
              </a:buClr>
              <a:buSzPct val="25000"/>
            </a:pPr>
            <a:r>
              <a:rPr lang="en-US" sz="2400" u="sng" ker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www.py4e.com</a:t>
            </a:r>
            <a:endParaRPr lang="en-US" sz="2400" u="sng" kern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3"/>
            </a:endParaRP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97" y="5576508"/>
            <a:ext cx="1476449" cy="5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38" y="5210689"/>
            <a:ext cx="768600" cy="76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5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609600" y="589360"/>
            <a:ext cx="10552970" cy="828674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FF7F00"/>
              </a:buClr>
              <a:buSzPct val="25000"/>
            </a:pPr>
            <a:r>
              <a:rPr lang="en-US" sz="585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Constants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828675" indent="-452533">
              <a:spcBef>
                <a:spcPts val="0"/>
              </a:spcBef>
              <a:buClr>
                <a:srgbClr val="FF9900"/>
              </a:buClr>
              <a:buSzPct val="100000"/>
            </a:pPr>
            <a:r>
              <a:rPr lang="en-US" sz="27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Fixed values </a:t>
            </a:r>
            <a:r>
              <a:rPr lang="en-US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such as numbers, letters, and strings, are called </a:t>
            </a:r>
            <a:r>
              <a:rPr lang="en-US" sz="2700" dirty="0">
                <a:solidFill>
                  <a:srgbClr val="FF9900"/>
                </a:solidFill>
              </a:rPr>
              <a:t>“</a:t>
            </a:r>
            <a:r>
              <a:rPr lang="en-US" sz="27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constants</a:t>
            </a:r>
            <a:r>
              <a:rPr lang="en-US" sz="2700" dirty="0">
                <a:solidFill>
                  <a:srgbClr val="FF9900"/>
                </a:solidFill>
              </a:rPr>
              <a:t>”</a:t>
            </a:r>
            <a:r>
              <a:rPr lang="en-US" sz="27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because their value does not change</a:t>
            </a:r>
          </a:p>
          <a:p>
            <a:pPr marL="828675" indent="-452533">
              <a:spcBef>
                <a:spcPts val="1725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Numeric </a:t>
            </a:r>
            <a:r>
              <a:rPr lang="en-US" sz="27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constants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are as you expect</a:t>
            </a:r>
          </a:p>
          <a:p>
            <a:pPr marL="828675" indent="-452533">
              <a:spcBef>
                <a:spcPts val="1725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String </a:t>
            </a:r>
            <a:r>
              <a:rPr lang="en-US" sz="27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constants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 single quotes (')</a:t>
            </a:r>
            <a:b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 double quotes (")</a:t>
            </a:r>
            <a:b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endParaRPr lang="en-US" sz="27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7586663" y="3781426"/>
            <a:ext cx="4489847" cy="2344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123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123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98.6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99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98.6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print(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'Hello world'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99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19350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Reserved Words</a:t>
            </a:r>
          </a:p>
        </p:txBody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09600" y="1896894"/>
            <a:ext cx="10972800" cy="890081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t" anchorCtr="0">
            <a:noAutofit/>
          </a:bodyPr>
          <a:lstStyle/>
          <a:p>
            <a:pPr marL="161925" indent="0">
              <a:spcBef>
                <a:spcPts val="0"/>
              </a:spcBef>
              <a:buSzPct val="171000"/>
              <a:buNone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</a:t>
            </a:r>
            <a:r>
              <a:rPr lang="en-US" sz="270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cannot</a:t>
            </a:r>
            <a:r>
              <a:rPr lang="en-US" sz="270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 </a:t>
            </a:r>
            <a:r>
              <a:rPr lang="en-US" sz="270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reserved words</a:t>
            </a: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as variable names / identifiers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2509736" y="2611876"/>
            <a:ext cx="7777265" cy="3136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False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class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return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is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finally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None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if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for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lambda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continue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True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def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from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while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nonlocal</a:t>
            </a:r>
            <a:endParaRPr lang="de-DE" sz="2400" kern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and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del 	global 	not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with</a:t>
            </a:r>
            <a:endParaRPr lang="de-DE" sz="2400" kern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as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elif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try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or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yield</a:t>
            </a:r>
            <a:endParaRPr lang="de-DE" sz="2400" kern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assert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else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import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pass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break 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except</a:t>
            </a:r>
            <a:r>
              <a:rPr lang="de-DE" sz="24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in 		</a:t>
            </a:r>
            <a:r>
              <a:rPr lang="de-DE" sz="2400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raise</a:t>
            </a:r>
            <a:endParaRPr lang="en-US" sz="2400" kern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32943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Variables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200620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indent="-278321"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</a:t>
            </a:r>
            <a:r>
              <a:rPr lang="en-US" sz="24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 named place in the memory where a programmer can store data and later retrieve the data using the </a:t>
            </a:r>
            <a:r>
              <a:rPr lang="en-US" sz="24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dirty="0">
                <a:solidFill>
                  <a:schemeClr val="lt1"/>
                </a:solidFill>
              </a:rPr>
              <a:t>“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  <a:r>
              <a:rPr lang="en-US" sz="2400" dirty="0">
                <a:solidFill>
                  <a:schemeClr val="lt1"/>
                </a:solidFill>
              </a:rPr>
              <a:t>”</a:t>
            </a:r>
          </a:p>
          <a:p>
            <a:pPr indent="-278321"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Programmers get to choose the names of the </a:t>
            </a:r>
            <a:r>
              <a:rPr lang="en-US" sz="24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variables</a:t>
            </a:r>
          </a:p>
          <a:p>
            <a:pPr indent="-278321"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can change the contents of a </a:t>
            </a:r>
            <a:r>
              <a:rPr lang="en-US" sz="24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 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a later statement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7791450" y="3812373"/>
            <a:ext cx="3762375" cy="952500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7F00"/>
              </a:buClr>
              <a:buSzPct val="25000"/>
            </a:pPr>
            <a:r>
              <a:rPr lang="en-US" sz="3675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12.2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7150894" y="3960011"/>
            <a:ext cx="333375" cy="647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00FF00"/>
              </a:buClr>
              <a:buSzPct val="25000"/>
            </a:pPr>
            <a:r>
              <a:rPr lang="en-US" sz="3900" ker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7762875" y="5041098"/>
            <a:ext cx="3762375" cy="952500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7F00"/>
              </a:buClr>
              <a:buSzPct val="25000"/>
            </a:pPr>
            <a:r>
              <a:rPr lang="en-US" sz="3675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14               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7138988" y="5193499"/>
            <a:ext cx="303608" cy="647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00FF00"/>
              </a:buClr>
              <a:buSzPct val="25000"/>
            </a:pPr>
            <a:r>
              <a:rPr lang="en-US" sz="3900" ker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968094" y="3986121"/>
            <a:ext cx="3029175" cy="1790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00FF00"/>
              </a:buClr>
              <a:buSzPct val="25000"/>
            </a:pPr>
            <a:r>
              <a:rPr lang="en-US" sz="36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 </a:t>
            </a:r>
            <a:r>
              <a:rPr lang="en-US" sz="36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36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12.2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36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y</a:t>
            </a:r>
            <a:r>
              <a:rPr lang="en-US" sz="36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36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14</a:t>
            </a:r>
          </a:p>
          <a:p>
            <a:pPr algn="ctr" defTabSz="685800"/>
            <a:endParaRPr sz="3600" b="1" kern="0" dirty="0">
              <a:solidFill>
                <a:srgbClr val="000000"/>
              </a:solidFill>
              <a:latin typeface="Courier"/>
              <a:ea typeface="Courier"/>
              <a:cs typeface="Courier"/>
              <a:sym typeface="Courier New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968094" y="6025744"/>
            <a:ext cx="2841750" cy="647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00FF00"/>
              </a:buClr>
            </a:pPr>
            <a:endParaRPr sz="3600" kern="0">
              <a:solidFill>
                <a:srgbClr val="000000"/>
              </a:solidFill>
              <a:latin typeface="Courier"/>
              <a:ea typeface="Courier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6624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Variables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200620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indent="-278321"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</a:t>
            </a:r>
            <a:r>
              <a:rPr lang="en-US" sz="24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 named place in the memory where a programmer can store data and later retrieve the data using the </a:t>
            </a:r>
            <a:r>
              <a:rPr lang="en-US" sz="24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dirty="0">
                <a:solidFill>
                  <a:schemeClr val="lt1"/>
                </a:solidFill>
              </a:rPr>
              <a:t>“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  <a:r>
              <a:rPr lang="en-US" sz="2400" dirty="0">
                <a:solidFill>
                  <a:schemeClr val="lt1"/>
                </a:solidFill>
              </a:rPr>
              <a:t>”</a:t>
            </a:r>
          </a:p>
          <a:p>
            <a:pPr indent="-278321"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Programmers get to choose the names of the </a:t>
            </a:r>
            <a:r>
              <a:rPr lang="en-US" sz="24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variables</a:t>
            </a:r>
          </a:p>
          <a:p>
            <a:pPr indent="-278321"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can change the contents of a </a:t>
            </a:r>
            <a:r>
              <a:rPr lang="en-US" sz="24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 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a later statement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7791450" y="3812373"/>
            <a:ext cx="3762375" cy="952500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7F00"/>
              </a:buClr>
              <a:buSzPct val="25000"/>
            </a:pPr>
            <a:r>
              <a:rPr lang="en-US" sz="3675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12.2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7150894" y="3960011"/>
            <a:ext cx="333375" cy="647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00FF00"/>
              </a:buClr>
              <a:buSzPct val="25000"/>
            </a:pPr>
            <a:r>
              <a:rPr lang="en-US" sz="3900" ker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7762875" y="5041098"/>
            <a:ext cx="3762375" cy="952500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7F00"/>
              </a:buClr>
              <a:buSzPct val="25000"/>
            </a:pPr>
            <a:r>
              <a:rPr lang="en-US" sz="3675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14               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7138988" y="5193499"/>
            <a:ext cx="303608" cy="647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00FF00"/>
              </a:buClr>
              <a:buSzPct val="25000"/>
            </a:pPr>
            <a:r>
              <a:rPr lang="en-US" sz="3900" ker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</a:p>
        </p:txBody>
      </p:sp>
      <p:grpSp>
        <p:nvGrpSpPr>
          <p:cNvPr id="10" name="Shape 276"/>
          <p:cNvGrpSpPr/>
          <p:nvPr/>
        </p:nvGrpSpPr>
        <p:grpSpPr>
          <a:xfrm>
            <a:off x="8017668" y="3989776"/>
            <a:ext cx="572700" cy="677549"/>
            <a:chOff x="0" y="0"/>
            <a:chExt cx="762000" cy="901775"/>
          </a:xfrm>
        </p:grpSpPr>
        <p:cxnSp>
          <p:nvCxnSpPr>
            <p:cNvPr id="11" name="Shape 277"/>
            <p:cNvCxnSpPr/>
            <p:nvPr/>
          </p:nvCxnSpPr>
          <p:spPr>
            <a:xfrm flipH="1">
              <a:off x="0" y="15875"/>
              <a:ext cx="762000" cy="885900"/>
            </a:xfrm>
            <a:prstGeom prst="straightConnector1">
              <a:avLst/>
            </a:prstGeom>
            <a:noFill/>
            <a:ln w="63500" cap="rnd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" name="Shape 278"/>
            <p:cNvCxnSpPr/>
            <p:nvPr/>
          </p:nvCxnSpPr>
          <p:spPr>
            <a:xfrm>
              <a:off x="0" y="0"/>
              <a:ext cx="571500" cy="796799"/>
            </a:xfrm>
            <a:prstGeom prst="straightConnector1">
              <a:avLst/>
            </a:prstGeom>
            <a:noFill/>
            <a:ln w="63500" cap="rnd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13" name="Shape 279"/>
          <p:cNvSpPr txBox="1"/>
          <p:nvPr/>
        </p:nvSpPr>
        <p:spPr>
          <a:xfrm>
            <a:off x="8889207" y="3942152"/>
            <a:ext cx="1252349" cy="704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7F00"/>
              </a:buClr>
              <a:buSzPct val="25000"/>
            </a:pPr>
            <a:r>
              <a:rPr lang="en-US" sz="43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100</a:t>
            </a:r>
          </a:p>
        </p:txBody>
      </p:sp>
      <p:sp>
        <p:nvSpPr>
          <p:cNvPr id="14" name="Shape 263"/>
          <p:cNvSpPr txBox="1"/>
          <p:nvPr/>
        </p:nvSpPr>
        <p:spPr>
          <a:xfrm>
            <a:off x="1968094" y="3986121"/>
            <a:ext cx="3029175" cy="1790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00FF00"/>
              </a:buClr>
              <a:buSzPct val="25000"/>
            </a:pPr>
            <a:r>
              <a:rPr lang="en-US" sz="36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 </a:t>
            </a:r>
            <a:r>
              <a:rPr lang="en-US" sz="36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36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12.2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36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y</a:t>
            </a:r>
            <a:r>
              <a:rPr lang="en-US" sz="36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36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14</a:t>
            </a:r>
          </a:p>
          <a:p>
            <a:pPr defTabSz="685800"/>
            <a:r>
              <a:rPr lang="en-US" sz="36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 </a:t>
            </a:r>
            <a:r>
              <a:rPr lang="en-US" sz="36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36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52902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7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Variable Name Rules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2343150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marL="712280" indent="-428625"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Must start with a letter or underscore _ </a:t>
            </a:r>
          </a:p>
          <a:p>
            <a:pPr marL="712280" indent="-428625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Must consist of letters, numbers, and underscores</a:t>
            </a:r>
          </a:p>
          <a:p>
            <a:pPr marL="712280" indent="-428625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Case Sensitive</a:t>
            </a:r>
            <a:b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endParaRPr lang="en-US" sz="27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5719" y="4125518"/>
            <a:ext cx="852028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700" kern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Good:    </a:t>
            </a:r>
            <a:r>
              <a:rPr lang="en-US" sz="27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spam    eggs   spam23    _speed</a:t>
            </a:r>
          </a:p>
          <a:p>
            <a:pPr defTabSz="685800"/>
            <a:r>
              <a:rPr lang="en-US" sz="2700" kern="0" dirty="0">
                <a:solidFill>
                  <a:srgbClr val="FF545A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Bad:</a:t>
            </a:r>
            <a:r>
              <a:rPr lang="en-US" sz="2700" kern="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</a:t>
            </a:r>
            <a:r>
              <a:rPr lang="en-US" sz="27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23spam     #sign  var.12</a:t>
            </a:r>
          </a:p>
          <a:p>
            <a:pPr defTabSz="685800"/>
            <a:r>
              <a:rPr lang="en-US" sz="2700" kern="0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Different:    </a:t>
            </a:r>
            <a:r>
              <a:rPr lang="en-US" sz="27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spam   Spam   SPAM</a:t>
            </a:r>
          </a:p>
        </p:txBody>
      </p:sp>
    </p:spTree>
    <p:extLst>
      <p:ext uri="{BB962C8B-B14F-4D97-AF65-F5344CB8AC3E}">
        <p14:creationId xmlns:p14="http://schemas.microsoft.com/office/powerpoint/2010/main" val="301557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585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Mnemonic Variable Names</a:t>
            </a:r>
          </a:p>
        </p:txBody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374689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828675" indent="-452533"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we programmers are given a choice in how we choose our variable names, there is a bit of 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best practice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</a:p>
          <a:p>
            <a:pPr marL="828675" indent="-452533">
              <a:spcBef>
                <a:spcPts val="1725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name variables to help us remember what we intend to store in them (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mnemonic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 aid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  <a:p>
            <a:pPr marL="828675" indent="-452533">
              <a:spcBef>
                <a:spcPts val="1725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This can confuse beginning students because well-named variables often 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sound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so good that they must be keywords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2985263" y="5641181"/>
            <a:ext cx="6221475" cy="495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00"/>
              </a:buClr>
              <a:buSzPct val="25000"/>
            </a:pPr>
            <a:r>
              <a:rPr lang="en-US" sz="2250" u="sng" ker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http://en.wikipedia.org/wiki/Mnemonic </a:t>
            </a:r>
          </a:p>
        </p:txBody>
      </p:sp>
    </p:spTree>
    <p:extLst>
      <p:ext uri="{BB962C8B-B14F-4D97-AF65-F5344CB8AC3E}">
        <p14:creationId xmlns:p14="http://schemas.microsoft.com/office/powerpoint/2010/main" val="1041961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/>
        </p:nvSpPr>
        <p:spPr>
          <a:xfrm>
            <a:off x="906055" y="1257300"/>
            <a:ext cx="6256124" cy="17525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x1q3z9ocd = 35.0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x1q3z9afd = 12.50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x1q3p9afd = x1q3z9ocd * x1q3z9afd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print(x1q3p9afd)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1152525" y="4543426"/>
            <a:ext cx="2895300" cy="91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8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this bit of code doing?</a:t>
            </a:r>
          </a:p>
        </p:txBody>
      </p:sp>
    </p:spTree>
    <p:extLst>
      <p:ext uri="{BB962C8B-B14F-4D97-AF65-F5344CB8AC3E}">
        <p14:creationId xmlns:p14="http://schemas.microsoft.com/office/powerpoint/2010/main" val="1155934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/>
        </p:nvSpPr>
        <p:spPr>
          <a:xfrm>
            <a:off x="906055" y="1257300"/>
            <a:ext cx="6256124" cy="17525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x1q3z9ocd = 35.0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x1q3z9afd = 12.50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x1q3p9afd = x1q3z9ocd * x1q3z9afd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print(x1q3p9afd)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8648701" y="1257300"/>
            <a:ext cx="1582424" cy="17525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a = 35.0 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b = 12.50 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c = a * b 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print(c)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1152525" y="4543426"/>
            <a:ext cx="3139812" cy="91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8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are these bits of code doing?</a:t>
            </a:r>
          </a:p>
        </p:txBody>
      </p:sp>
    </p:spTree>
    <p:extLst>
      <p:ext uri="{BB962C8B-B14F-4D97-AF65-F5344CB8AC3E}">
        <p14:creationId xmlns:p14="http://schemas.microsoft.com/office/powerpoint/2010/main" val="356468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0A5E1-C057-BC49-A106-09C25EB0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en-US" dirty="0"/>
              <a:t>Ready to go?</a:t>
            </a:r>
          </a:p>
        </p:txBody>
      </p:sp>
      <p:pic>
        <p:nvPicPr>
          <p:cNvPr id="13" name="Picture 6" descr="How Do I Install Anaconda On Windows? | Simple Analytical">
            <a:extLst>
              <a:ext uri="{FF2B5EF4-FFF2-40B4-BE49-F238E27FC236}">
                <a16:creationId xmlns:a16="http://schemas.microsoft.com/office/drawing/2014/main" id="{1502E4F1-D1C0-2142-8495-4686DE430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7236" y="388902"/>
            <a:ext cx="2625147" cy="8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C7B72-9C97-E74D-A507-5F6F9AB85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Anaconda or </a:t>
            </a:r>
            <a:r>
              <a:rPr lang="en-US" sz="2000" dirty="0" err="1"/>
              <a:t>Miniconda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Jupyter</a:t>
            </a:r>
            <a:r>
              <a:rPr lang="en-US" sz="2000" dirty="0"/>
              <a:t> (ideally </a:t>
            </a:r>
            <a:r>
              <a:rPr lang="en-US" sz="2000" dirty="0" err="1"/>
              <a:t>JupyterLab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Slack</a:t>
            </a:r>
          </a:p>
          <a:p>
            <a:endParaRPr lang="en-US" sz="2000" dirty="0"/>
          </a:p>
          <a:p>
            <a:r>
              <a:rPr lang="en-US" sz="2000" dirty="0"/>
              <a:t>Zoom</a:t>
            </a:r>
          </a:p>
          <a:p>
            <a:endParaRPr lang="en-US" sz="2000" dirty="0"/>
          </a:p>
          <a:p>
            <a:r>
              <a:rPr lang="en-US" sz="2000" dirty="0"/>
              <a:t>A modern internet browser (Firefox or Chrome are good bets)</a:t>
            </a:r>
          </a:p>
          <a:p>
            <a:endParaRPr lang="en-US" sz="2000" dirty="0"/>
          </a:p>
          <a:p>
            <a:r>
              <a:rPr lang="en-US" sz="2000" dirty="0"/>
              <a:t>Google Account (for accessing Google Drive)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2" name="Picture 4" descr="bbPress Slack Integration: Send New Topics and Replies to a Slack Channel">
            <a:extLst>
              <a:ext uri="{FF2B5EF4-FFF2-40B4-BE49-F238E27FC236}">
                <a16:creationId xmlns:a16="http://schemas.microsoft.com/office/drawing/2014/main" id="{890D265E-B72E-A343-B939-935990E13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3807" y="2632977"/>
            <a:ext cx="1778288" cy="7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Project Jupyter - Wikipedia">
            <a:extLst>
              <a:ext uri="{FF2B5EF4-FFF2-40B4-BE49-F238E27FC236}">
                <a16:creationId xmlns:a16="http://schemas.microsoft.com/office/drawing/2014/main" id="{62B1C688-29BF-6341-AB8B-6B4BA32A9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9282" y="1528003"/>
            <a:ext cx="686364" cy="7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416791BD-D2C9-6749-AA9F-DA09CFF2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2095" y="1185164"/>
            <a:ext cx="2082219" cy="2660985"/>
          </a:xfrm>
          <a:prstGeom prst="rect">
            <a:avLst/>
          </a:prstGeom>
        </p:spPr>
      </p:pic>
      <p:pic>
        <p:nvPicPr>
          <p:cNvPr id="11" name="Picture 2" descr="Zoom Expands Communications Platform With End-to-End Features">
            <a:extLst>
              <a:ext uri="{FF2B5EF4-FFF2-40B4-BE49-F238E27FC236}">
                <a16:creationId xmlns:a16="http://schemas.microsoft.com/office/drawing/2014/main" id="{54324CAC-99E3-B648-B53E-1772E98D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987" y="3755245"/>
            <a:ext cx="1031580" cy="68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ow to use Google Drive for collaboration | Computerworld">
            <a:extLst>
              <a:ext uri="{FF2B5EF4-FFF2-40B4-BE49-F238E27FC236}">
                <a16:creationId xmlns:a16="http://schemas.microsoft.com/office/drawing/2014/main" id="{4AB168D7-6874-F043-878D-8750DC85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72" y="4823977"/>
            <a:ext cx="958211" cy="6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01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906055" y="1257300"/>
            <a:ext cx="6256124" cy="17525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x1q3z9ocd = 35.0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x1q3z9afd = 12.50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x1q3p9afd = x1q3z9ocd * x1q3z9afd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print(x1q3p9afd)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5353051" y="4124325"/>
            <a:ext cx="3906449" cy="17525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hours = 35.0 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rate = 12.50 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pay = hours * rate 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print(pay)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8648700" y="1257300"/>
            <a:ext cx="1582340" cy="1752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a = 35.0 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b = 12.50 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c = a * b 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print(c)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1129004" y="4543426"/>
            <a:ext cx="3186852" cy="91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8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are these bits of code doing?</a:t>
            </a:r>
          </a:p>
        </p:txBody>
      </p:sp>
    </p:spTree>
    <p:extLst>
      <p:ext uri="{BB962C8B-B14F-4D97-AF65-F5344CB8AC3E}">
        <p14:creationId xmlns:p14="http://schemas.microsoft.com/office/powerpoint/2010/main" val="3343713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Sentences or Lines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1165594" y="2047726"/>
            <a:ext cx="3002624" cy="30289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7F00"/>
              </a:buClr>
              <a:buSzPct val="25000"/>
            </a:pPr>
            <a:r>
              <a:rPr lang="en-US" sz="36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3600" kern="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3600" kern="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2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36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3600" kern="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3600" kern="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3600" kern="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+</a:t>
            </a:r>
            <a:r>
              <a:rPr lang="en-US" sz="3600" kern="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6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2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36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36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36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992187" y="5278067"/>
            <a:ext cx="1756124" cy="542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7F00"/>
              </a:buClr>
              <a:buSzPct val="25000"/>
            </a:pPr>
            <a:r>
              <a:rPr lang="en-US" sz="3150" kern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3522274" y="5278067"/>
            <a:ext cx="1647900" cy="542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00FF"/>
              </a:buClr>
              <a:buSzPct val="25000"/>
            </a:pPr>
            <a:r>
              <a:rPr lang="en-US" sz="31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Operator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6060686" y="5316167"/>
            <a:ext cx="1841917" cy="542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00FFFF"/>
              </a:buClr>
              <a:buSzPct val="25000"/>
            </a:pPr>
            <a:r>
              <a:rPr lang="en-US" sz="3150" kern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Constant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8692205" y="5327783"/>
            <a:ext cx="2257494" cy="542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00"/>
              </a:buClr>
              <a:buSzPct val="25000"/>
            </a:pPr>
            <a:r>
              <a:rPr lang="en-US" sz="3150" kern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Function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410200" y="2038351"/>
            <a:ext cx="6605588" cy="30289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40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Assignment statement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40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Assignment with expression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40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 statement</a:t>
            </a:r>
          </a:p>
        </p:txBody>
      </p:sp>
      <p:cxnSp>
        <p:nvCxnSpPr>
          <p:cNvPr id="515" name="Shape 515"/>
          <p:cNvCxnSpPr/>
          <p:nvPr/>
        </p:nvCxnSpPr>
        <p:spPr>
          <a:xfrm rot="10800000" flipH="1">
            <a:off x="3981451" y="2914697"/>
            <a:ext cx="997649" cy="13049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16" name="Shape 516"/>
          <p:cNvCxnSpPr/>
          <p:nvPr/>
        </p:nvCxnSpPr>
        <p:spPr>
          <a:xfrm rot="10800000" flipH="1">
            <a:off x="4362451" y="3550547"/>
            <a:ext cx="700199" cy="585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17" name="Shape 517"/>
          <p:cNvCxnSpPr/>
          <p:nvPr/>
        </p:nvCxnSpPr>
        <p:spPr>
          <a:xfrm rot="10800000" flipH="1">
            <a:off x="4038601" y="4171997"/>
            <a:ext cx="997649" cy="13049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99052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7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Assignment Statements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2357437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marL="342900" indent="-342900"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assign a value to a variable using the </a:t>
            </a:r>
            <a:r>
              <a:rPr lang="en-US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assignment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statement (=)</a:t>
            </a:r>
          </a:p>
          <a:p>
            <a:pPr marL="342900" indent="-342900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</a:t>
            </a:r>
            <a:r>
              <a:rPr lang="en-US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assignment statement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consists of an </a:t>
            </a:r>
            <a:r>
              <a:rPr lang="en-US" sz="2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expression on the </a:t>
            </a:r>
            <a:br>
              <a:rPr lang="en-US" sz="2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right-hand side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a </a:t>
            </a:r>
            <a:r>
              <a:rPr lang="en-US" sz="27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store the result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3189082" y="4600575"/>
            <a:ext cx="7559126" cy="68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00FF00"/>
              </a:buClr>
              <a:buSzPct val="25000"/>
            </a:pPr>
            <a:r>
              <a:rPr lang="en-US" sz="30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30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3.9 </a:t>
            </a:r>
            <a:r>
              <a:rPr lang="en-US" sz="30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*</a:t>
            </a:r>
            <a:r>
              <a:rPr lang="en-US" sz="30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0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 </a:t>
            </a:r>
            <a:r>
              <a:rPr lang="en-US" sz="30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*</a:t>
            </a:r>
            <a:r>
              <a:rPr lang="en-US" sz="30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( 1 </a:t>
            </a:r>
            <a:r>
              <a:rPr lang="en-US" sz="30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-</a:t>
            </a:r>
            <a:r>
              <a:rPr lang="en-US" sz="30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30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30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)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3936469" y="4561359"/>
            <a:ext cx="4743449" cy="800099"/>
          </a:xfrm>
          <a:prstGeom prst="rect">
            <a:avLst/>
          </a:prstGeom>
          <a:noFill/>
          <a:ln w="508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3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898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4772025" y="2547861"/>
            <a:ext cx="6632971" cy="8620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00FF"/>
              </a:buClr>
              <a:buSzPct val="25000"/>
            </a:pPr>
            <a:r>
              <a:rPr lang="en-US" sz="3000" kern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x</a:t>
            </a:r>
            <a:r>
              <a:rPr lang="en-US" sz="3000" kern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-US" sz="30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= </a:t>
            </a:r>
            <a:r>
              <a:rPr lang="en-US" sz="30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3.9 *  x  * ( 1  -  x )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8001000" y="638175"/>
            <a:ext cx="3762375" cy="952500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3675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0.6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7360444" y="785813"/>
            <a:ext cx="333375" cy="647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00FF00"/>
              </a:buClr>
              <a:buSzPct val="25000"/>
            </a:pPr>
            <a:r>
              <a:rPr lang="en-US" sz="3900" ker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35769" y="4765987"/>
            <a:ext cx="5793581" cy="1247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700" kern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right side is an expression. </a:t>
            </a:r>
            <a:br>
              <a:rPr lang="en-US" sz="2700" kern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700" kern="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Once the expression is evaluated,</a:t>
            </a: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700" kern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result is placed in (assigned to) x.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7067633" y="2314537"/>
            <a:ext cx="675000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0.6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9933544" y="2394009"/>
            <a:ext cx="797400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0.6</a:t>
            </a:r>
          </a:p>
        </p:txBody>
      </p:sp>
      <p:cxnSp>
        <p:nvCxnSpPr>
          <p:cNvPr id="326" name="Shape 326"/>
          <p:cNvCxnSpPr/>
          <p:nvPr/>
        </p:nvCxnSpPr>
        <p:spPr>
          <a:xfrm flipV="1">
            <a:off x="7575258" y="1596832"/>
            <a:ext cx="454819" cy="717704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27" name="Shape 327"/>
          <p:cNvCxnSpPr/>
          <p:nvPr/>
        </p:nvCxnSpPr>
        <p:spPr>
          <a:xfrm flipH="1" flipV="1">
            <a:off x="8804494" y="1596834"/>
            <a:ext cx="1272466" cy="8606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28" name="Shape 328"/>
          <p:cNvSpPr txBox="1"/>
          <p:nvPr/>
        </p:nvSpPr>
        <p:spPr>
          <a:xfrm>
            <a:off x="9113044" y="3790951"/>
            <a:ext cx="797400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7F00"/>
              </a:buClr>
              <a:buSzPct val="25000"/>
            </a:pPr>
            <a:r>
              <a:rPr lang="en-US" sz="2700" kern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0.4</a:t>
            </a:r>
          </a:p>
        </p:txBody>
      </p:sp>
      <p:cxnSp>
        <p:nvCxnSpPr>
          <p:cNvPr id="329" name="Shape 329"/>
          <p:cNvCxnSpPr/>
          <p:nvPr/>
        </p:nvCxnSpPr>
        <p:spPr>
          <a:xfrm flipH="1" flipV="1">
            <a:off x="6063852" y="3343349"/>
            <a:ext cx="1795463" cy="1588220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30" name="Shape 330"/>
          <p:cNvCxnSpPr>
            <a:stCxn id="332" idx="0"/>
          </p:cNvCxnSpPr>
          <p:nvPr/>
        </p:nvCxnSpPr>
        <p:spPr>
          <a:xfrm flipH="1" flipV="1">
            <a:off x="7491687" y="3343349"/>
            <a:ext cx="744776" cy="1588220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32" name="Shape 332"/>
          <p:cNvSpPr txBox="1"/>
          <p:nvPr/>
        </p:nvSpPr>
        <p:spPr>
          <a:xfrm>
            <a:off x="7586663" y="4931569"/>
            <a:ext cx="1299600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7F00"/>
              </a:buClr>
              <a:buSzPct val="25000"/>
            </a:pPr>
            <a:r>
              <a:rPr lang="en-US" sz="2700" kern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0.936</a:t>
            </a:r>
          </a:p>
        </p:txBody>
      </p:sp>
      <p:cxnSp>
        <p:nvCxnSpPr>
          <p:cNvPr id="333" name="Shape 333"/>
          <p:cNvCxnSpPr/>
          <p:nvPr/>
        </p:nvCxnSpPr>
        <p:spPr>
          <a:xfrm rot="10800000" flipH="1">
            <a:off x="9875044" y="3435010"/>
            <a:ext cx="364274" cy="364274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34" name="Shape 334"/>
          <p:cNvCxnSpPr/>
          <p:nvPr/>
        </p:nvCxnSpPr>
        <p:spPr>
          <a:xfrm rot="10800000">
            <a:off x="8927231" y="3343349"/>
            <a:ext cx="390600" cy="495225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35" name="Shape 335"/>
          <p:cNvSpPr txBox="1"/>
          <p:nvPr/>
        </p:nvSpPr>
        <p:spPr>
          <a:xfrm>
            <a:off x="435769" y="814388"/>
            <a:ext cx="4933949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00FF00"/>
              </a:buClr>
              <a:buSzPct val="25000"/>
            </a:pPr>
            <a:r>
              <a:rPr lang="en-US" sz="2700" ker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variable is a memory location used to store a value (</a:t>
            </a:r>
            <a:r>
              <a:rPr lang="en-US" sz="27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0.6</a:t>
            </a:r>
            <a:r>
              <a:rPr lang="en-US" sz="2700" ker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cxnSp>
        <p:nvCxnSpPr>
          <p:cNvPr id="24" name="Shape 331"/>
          <p:cNvCxnSpPr/>
          <p:nvPr/>
        </p:nvCxnSpPr>
        <p:spPr>
          <a:xfrm flipV="1">
            <a:off x="8589894" y="4257599"/>
            <a:ext cx="806730" cy="673970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1538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4772025" y="2547861"/>
            <a:ext cx="6632971" cy="8620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00FF"/>
              </a:buClr>
              <a:buSzPct val="25000"/>
            </a:pPr>
            <a:r>
              <a:rPr lang="en-US" sz="3000" kern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x</a:t>
            </a:r>
            <a:r>
              <a:rPr lang="en-US" sz="3000" kern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-US" sz="30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= </a:t>
            </a:r>
            <a:r>
              <a:rPr lang="en-US" sz="30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3.9 *  x  * ( 1  -  x )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8001000" y="638175"/>
            <a:ext cx="3762375" cy="952500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36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0.6    0.936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7360444" y="785813"/>
            <a:ext cx="333375" cy="647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00FF00"/>
              </a:buClr>
              <a:buSzPct val="25000"/>
            </a:pPr>
            <a:r>
              <a:rPr lang="en-US" sz="3900" ker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9113044" y="3790951"/>
            <a:ext cx="797400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7F00"/>
              </a:buClr>
              <a:buSzPct val="25000"/>
            </a:pPr>
            <a:r>
              <a:rPr lang="en-US" sz="2700" kern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0.4</a:t>
            </a:r>
          </a:p>
        </p:txBody>
      </p:sp>
      <p:cxnSp>
        <p:nvCxnSpPr>
          <p:cNvPr id="331" name="Shape 331"/>
          <p:cNvCxnSpPr/>
          <p:nvPr/>
        </p:nvCxnSpPr>
        <p:spPr>
          <a:xfrm flipV="1">
            <a:off x="8589894" y="4257599"/>
            <a:ext cx="806730" cy="673970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32" name="Shape 332"/>
          <p:cNvSpPr txBox="1"/>
          <p:nvPr/>
        </p:nvSpPr>
        <p:spPr>
          <a:xfrm>
            <a:off x="7586663" y="4931569"/>
            <a:ext cx="1299600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7F00"/>
              </a:buClr>
              <a:buSzPct val="25000"/>
            </a:pPr>
            <a:r>
              <a:rPr lang="en-US" sz="2700" kern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0.936</a:t>
            </a:r>
          </a:p>
        </p:txBody>
      </p:sp>
      <p:cxnSp>
        <p:nvCxnSpPr>
          <p:cNvPr id="333" name="Shape 333"/>
          <p:cNvCxnSpPr/>
          <p:nvPr/>
        </p:nvCxnSpPr>
        <p:spPr>
          <a:xfrm rot="10800000" flipH="1">
            <a:off x="9875044" y="3435010"/>
            <a:ext cx="364274" cy="364274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34" name="Shape 334"/>
          <p:cNvCxnSpPr/>
          <p:nvPr/>
        </p:nvCxnSpPr>
        <p:spPr>
          <a:xfrm rot="10800000">
            <a:off x="8927231" y="3343349"/>
            <a:ext cx="390600" cy="495225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18" name="Shape 348"/>
          <p:cNvCxnSpPr/>
          <p:nvPr/>
        </p:nvCxnSpPr>
        <p:spPr>
          <a:xfrm flipH="1">
            <a:off x="8208233" y="779859"/>
            <a:ext cx="572625" cy="664425"/>
          </a:xfrm>
          <a:prstGeom prst="straightConnector1">
            <a:avLst/>
          </a:prstGeom>
          <a:noFill/>
          <a:ln w="635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9" name="Shape 349"/>
          <p:cNvCxnSpPr/>
          <p:nvPr/>
        </p:nvCxnSpPr>
        <p:spPr>
          <a:xfrm>
            <a:off x="8208169" y="766763"/>
            <a:ext cx="429749" cy="598950"/>
          </a:xfrm>
          <a:prstGeom prst="straightConnector1">
            <a:avLst/>
          </a:prstGeom>
          <a:noFill/>
          <a:ln w="635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" name="Shape 343"/>
          <p:cNvSpPr txBox="1"/>
          <p:nvPr/>
        </p:nvSpPr>
        <p:spPr>
          <a:xfrm>
            <a:off x="463768" y="4388606"/>
            <a:ext cx="5747897" cy="1552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400" kern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right side is an expression. </a:t>
            </a: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kern="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Once the expression is evaluated,</a:t>
            </a: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kern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result is placed in (assigned to) the variable on the left side (i.e., x).</a:t>
            </a:r>
          </a:p>
        </p:txBody>
      </p:sp>
      <p:sp>
        <p:nvSpPr>
          <p:cNvPr id="21" name="Shape 346"/>
          <p:cNvSpPr txBox="1"/>
          <p:nvPr/>
        </p:nvSpPr>
        <p:spPr>
          <a:xfrm>
            <a:off x="435769" y="638175"/>
            <a:ext cx="5628083" cy="1619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00FF00"/>
              </a:buClr>
              <a:buSzPct val="25000"/>
            </a:pPr>
            <a:r>
              <a:rPr lang="en-US" sz="2400" kern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variable is a memory location used to store a value.  The value stored in a variable can be updated by replacing the old value (</a:t>
            </a: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0.6</a:t>
            </a:r>
            <a:r>
              <a:rPr lang="en-US" sz="2400" kern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with a new value </a:t>
            </a:r>
            <a:r>
              <a:rPr lang="en-US" sz="2400" ker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en-US" sz="24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0.936</a:t>
            </a:r>
            <a:r>
              <a:rPr lang="en-US" sz="2400" ker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).</a:t>
            </a:r>
            <a:endParaRPr lang="en-US" sz="2400" kern="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3" name="Shape 324"/>
          <p:cNvSpPr txBox="1"/>
          <p:nvPr/>
        </p:nvSpPr>
        <p:spPr>
          <a:xfrm>
            <a:off x="7067633" y="2314537"/>
            <a:ext cx="675000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0.6</a:t>
            </a:r>
          </a:p>
        </p:txBody>
      </p:sp>
      <p:sp>
        <p:nvSpPr>
          <p:cNvPr id="34" name="Shape 325"/>
          <p:cNvSpPr txBox="1"/>
          <p:nvPr/>
        </p:nvSpPr>
        <p:spPr>
          <a:xfrm>
            <a:off x="9933544" y="2394009"/>
            <a:ext cx="797400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0.6</a:t>
            </a:r>
          </a:p>
        </p:txBody>
      </p:sp>
      <p:cxnSp>
        <p:nvCxnSpPr>
          <p:cNvPr id="35" name="Shape 326"/>
          <p:cNvCxnSpPr/>
          <p:nvPr/>
        </p:nvCxnSpPr>
        <p:spPr>
          <a:xfrm flipV="1">
            <a:off x="7575258" y="1596832"/>
            <a:ext cx="454819" cy="717704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" name="Shape 327"/>
          <p:cNvCxnSpPr/>
          <p:nvPr/>
        </p:nvCxnSpPr>
        <p:spPr>
          <a:xfrm flipH="1" flipV="1">
            <a:off x="8804494" y="1596834"/>
            <a:ext cx="1272466" cy="8606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7" name="Shape 329"/>
          <p:cNvCxnSpPr/>
          <p:nvPr/>
        </p:nvCxnSpPr>
        <p:spPr>
          <a:xfrm flipH="1" flipV="1">
            <a:off x="6063852" y="3343349"/>
            <a:ext cx="1795463" cy="1588220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" name="Shape 330"/>
          <p:cNvCxnSpPr/>
          <p:nvPr/>
        </p:nvCxnSpPr>
        <p:spPr>
          <a:xfrm flipH="1" flipV="1">
            <a:off x="7491687" y="3343349"/>
            <a:ext cx="744776" cy="1588220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8029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rgbClr val="FFD966"/>
                </a:solidFill>
              </a:rPr>
              <a:t>Expressions</a:t>
            </a:r>
            <a:r>
              <a:rPr lang="is-IS" sz="5400" dirty="0">
                <a:solidFill>
                  <a:srgbClr val="FFD966"/>
                </a:solidFill>
              </a:rPr>
              <a:t>…</a:t>
            </a:r>
            <a:endParaRPr lang="en-US" sz="5400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590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Numeric Expressions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6777038" cy="4525565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indent="-278321"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Because of the lack of mathematical symbols on computer keyboards - we use 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computer-speak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express the classic math operations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Asterisk is multiplication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Exponentiation (raise to a power) looks different than in math</a:t>
            </a:r>
          </a:p>
        </p:txBody>
      </p:sp>
      <p:graphicFrame>
        <p:nvGraphicFramePr>
          <p:cNvPr id="356" name="Shape 356"/>
          <p:cNvGraphicFramePr/>
          <p:nvPr/>
        </p:nvGraphicFramePr>
        <p:xfrm>
          <a:off x="7753350" y="1716882"/>
          <a:ext cx="3768937" cy="41754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98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49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4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Operator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4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Operation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4941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49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+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Addition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49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-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Subtraction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49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*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Multiplication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49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/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Division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49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**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Power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49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%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Remainder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490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1295401" y="1672618"/>
            <a:ext cx="3345749" cy="39813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xx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2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xx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xx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+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2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xx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00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4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yy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440 </a:t>
            </a: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*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12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yy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00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5280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zz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yy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/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1000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 err="1">
                <a:solidFill>
                  <a:srgbClr val="00FA00"/>
                </a:solidFill>
                <a:latin typeface="Courier"/>
                <a:ea typeface="Courier"/>
                <a:cs typeface="Courier"/>
                <a:sym typeface="Courier New"/>
              </a:rPr>
              <a:t>zz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5.28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5305425" y="1724026"/>
            <a:ext cx="3019950" cy="24194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jj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23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kk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jj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% 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5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kk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00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3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4 </a:t>
            </a: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**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3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64</a:t>
            </a:r>
          </a:p>
        </p:txBody>
      </p:sp>
      <p:graphicFrame>
        <p:nvGraphicFramePr>
          <p:cNvPr id="363" name="Shape 363"/>
          <p:cNvGraphicFramePr/>
          <p:nvPr/>
        </p:nvGraphicFramePr>
        <p:xfrm>
          <a:off x="8837906" y="2224088"/>
          <a:ext cx="2814000" cy="34170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0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8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Operator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8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Operation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4941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+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Addition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-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Subtraction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*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Multiplication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/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Division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**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Power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%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1700" b="0" i="0" u="none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Remainder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4" name="Shape 364"/>
          <p:cNvCxnSpPr/>
          <p:nvPr/>
        </p:nvCxnSpPr>
        <p:spPr>
          <a:xfrm>
            <a:off x="6324601" y="4669342"/>
            <a:ext cx="9524" cy="446483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65" name="Shape 365"/>
          <p:cNvCxnSpPr/>
          <p:nvPr/>
        </p:nvCxnSpPr>
        <p:spPr>
          <a:xfrm rot="10800000" flipH="1">
            <a:off x="6324601" y="4657726"/>
            <a:ext cx="1526381" cy="19049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66" name="Shape 366"/>
          <p:cNvSpPr txBox="1"/>
          <p:nvPr/>
        </p:nvSpPr>
        <p:spPr>
          <a:xfrm>
            <a:off x="5855494" y="4705351"/>
            <a:ext cx="257174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6429375" y="4705351"/>
            <a:ext cx="428625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6612731" y="4204097"/>
            <a:ext cx="825102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 R 3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6429375" y="5048251"/>
            <a:ext cx="428625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20</a:t>
            </a:r>
          </a:p>
        </p:txBody>
      </p:sp>
      <p:cxnSp>
        <p:nvCxnSpPr>
          <p:cNvPr id="370" name="Shape 370"/>
          <p:cNvCxnSpPr/>
          <p:nvPr/>
        </p:nvCxnSpPr>
        <p:spPr>
          <a:xfrm>
            <a:off x="6372225" y="5580458"/>
            <a:ext cx="438150" cy="0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71" name="Shape 371"/>
          <p:cNvSpPr txBox="1"/>
          <p:nvPr/>
        </p:nvSpPr>
        <p:spPr>
          <a:xfrm>
            <a:off x="6600826" y="5629276"/>
            <a:ext cx="257174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Numeric Expressions</a:t>
            </a:r>
          </a:p>
        </p:txBody>
      </p:sp>
    </p:spTree>
    <p:extLst>
      <p:ext uri="{BB962C8B-B14F-4D97-AF65-F5344CB8AC3E}">
        <p14:creationId xmlns:p14="http://schemas.microsoft.com/office/powerpoint/2010/main" val="641596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00FFFF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of Evaluation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300037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indent="-278321"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we string operators together - Python must know which one to do first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This is called 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operator precedence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Which operator 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takes precedence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over the others?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2817019" y="4980676"/>
            <a:ext cx="6557963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00FF00"/>
              </a:buClr>
              <a:buSzPct val="25000"/>
            </a:pPr>
            <a:r>
              <a:rPr lang="en-US" sz="3300" kern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x</a:t>
            </a:r>
            <a:r>
              <a:rPr lang="en-US" sz="33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= 1</a:t>
            </a:r>
            <a:r>
              <a:rPr lang="en-US" sz="3300" kern="0" dirty="0">
                <a:solidFill>
                  <a:srgbClr val="00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+</a:t>
            </a:r>
            <a:r>
              <a:rPr lang="en-US" sz="33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2 </a:t>
            </a:r>
            <a:r>
              <a:rPr lang="en-US" sz="3300" kern="0" dirty="0">
                <a:solidFill>
                  <a:srgbClr val="00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* </a:t>
            </a:r>
            <a:r>
              <a:rPr lang="en-US" sz="33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3 </a:t>
            </a:r>
            <a:r>
              <a:rPr lang="en-US" sz="3300" kern="0" dirty="0">
                <a:solidFill>
                  <a:srgbClr val="00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- </a:t>
            </a:r>
            <a:r>
              <a:rPr lang="en-US" sz="33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4</a:t>
            </a:r>
            <a:r>
              <a:rPr lang="en-US" sz="3300" kern="0" dirty="0">
                <a:solidFill>
                  <a:srgbClr val="00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/ </a:t>
            </a:r>
            <a:r>
              <a:rPr lang="en-US" sz="33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5 </a:t>
            </a:r>
            <a:r>
              <a:rPr lang="en-US" sz="3300" kern="0" dirty="0">
                <a:solidFill>
                  <a:srgbClr val="00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** </a:t>
            </a:r>
            <a:r>
              <a:rPr lang="en-US" sz="33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5234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Operator Precedence Rules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Highest precedence rule to lowest precedence rule:</a:t>
            </a:r>
          </a:p>
          <a:p>
            <a:pPr lvl="1" indent="-259271"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Parentheses are always respected</a:t>
            </a:r>
          </a:p>
          <a:p>
            <a:pPr lvl="1" indent="-259271"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Exponentiation (raise to a power)</a:t>
            </a:r>
          </a:p>
          <a:p>
            <a:pPr lvl="1" indent="-259271"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Multiplication, Division, and Remainder</a:t>
            </a:r>
          </a:p>
          <a:p>
            <a:pPr lvl="1" indent="-259271"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Addition and Subtraction</a:t>
            </a:r>
          </a:p>
          <a:p>
            <a:pPr lvl="1" indent="-259271"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Left to right</a:t>
            </a:r>
          </a:p>
        </p:txBody>
      </p:sp>
      <p:grpSp>
        <p:nvGrpSpPr>
          <p:cNvPr id="386" name="Shape 386"/>
          <p:cNvGrpSpPr/>
          <p:nvPr/>
        </p:nvGrpSpPr>
        <p:grpSpPr>
          <a:xfrm>
            <a:off x="9059465" y="2457434"/>
            <a:ext cx="2504026" cy="2265321"/>
            <a:chOff x="0" y="-349272"/>
            <a:chExt cx="2522536" cy="3020428"/>
          </a:xfrm>
        </p:grpSpPr>
        <p:sp>
          <p:nvSpPr>
            <p:cNvPr id="387" name="Shape 387"/>
            <p:cNvSpPr txBox="1"/>
            <p:nvPr/>
          </p:nvSpPr>
          <p:spPr>
            <a:xfrm>
              <a:off x="0" y="-349272"/>
              <a:ext cx="2262187" cy="302042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 defTabSz="685800">
                <a:buClr>
                  <a:srgbClr val="FF00FF"/>
                </a:buClr>
                <a:buSzPct val="25000"/>
              </a:pPr>
              <a:r>
                <a:rPr lang="en-US" sz="2700" kern="0" dirty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Parenthesis</a:t>
              </a:r>
            </a:p>
            <a:p>
              <a:pPr algn="ctr" defTabSz="685800">
                <a:buClr>
                  <a:srgbClr val="FF0000"/>
                </a:buClr>
                <a:buSzPct val="25000"/>
              </a:pPr>
              <a:r>
                <a:rPr lang="en-US" sz="2700" kern="0" dirty="0">
                  <a:solidFill>
                    <a:srgbClr val="00FF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Power</a:t>
              </a:r>
            </a:p>
            <a:p>
              <a:pPr algn="ctr" defTabSz="685800">
                <a:buClr>
                  <a:srgbClr val="00FF00"/>
                </a:buClr>
                <a:buSzPct val="25000"/>
              </a:pPr>
              <a:r>
                <a:rPr lang="en-US" sz="2700" kern="0" dirty="0">
                  <a:solidFill>
                    <a:srgbClr val="00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Multiplication</a:t>
              </a:r>
            </a:p>
            <a:p>
              <a:pPr algn="ctr" defTabSz="685800">
                <a:buClr>
                  <a:srgbClr val="FF7F00"/>
                </a:buClr>
                <a:buSzPct val="25000"/>
              </a:pPr>
              <a:r>
                <a:rPr lang="en-US" sz="2700" kern="0" dirty="0">
                  <a:solidFill>
                    <a:srgbClr val="FF99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Addition</a:t>
              </a:r>
            </a:p>
            <a:p>
              <a:pPr algn="ctr" defTabSz="685800">
                <a:buClr>
                  <a:srgbClr val="FFFF00"/>
                </a:buClr>
                <a:buSzPct val="25000"/>
              </a:pPr>
              <a:r>
                <a:rPr lang="en-US" sz="2700" kern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Left to Right</a:t>
              </a:r>
            </a:p>
          </p:txBody>
        </p:sp>
        <p:cxnSp>
          <p:nvCxnSpPr>
            <p:cNvPr id="388" name="Shape 388"/>
            <p:cNvCxnSpPr/>
            <p:nvPr/>
          </p:nvCxnSpPr>
          <p:spPr>
            <a:xfrm flipV="1">
              <a:off x="2522536" y="134936"/>
              <a:ext cx="0" cy="2051050"/>
            </a:xfrm>
            <a:prstGeom prst="straightConnector1">
              <a:avLst/>
            </a:prstGeom>
            <a:noFill/>
            <a:ln w="88900" cap="rnd" cmpd="sng">
              <a:solidFill>
                <a:schemeClr val="lt1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283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CD44-F594-4345-914B-25783A34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few Zoom notes…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E414E-6CA4-FD42-B64C-C12FD9B51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343"/>
            <a:ext cx="10515600" cy="50405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Sign into your Zoom account before joining a meeting</a:t>
            </a:r>
          </a:p>
          <a:p>
            <a:endParaRPr lang="en-US" dirty="0"/>
          </a:p>
          <a:p>
            <a:r>
              <a:rPr lang="en-US" dirty="0"/>
              <a:t>Mute your microphone when not speaking</a:t>
            </a:r>
          </a:p>
          <a:p>
            <a:endParaRPr lang="en-US" dirty="0"/>
          </a:p>
          <a:p>
            <a:r>
              <a:rPr lang="en-US" dirty="0"/>
              <a:t>Use the “Raise Hand” feature to ask live questions</a:t>
            </a:r>
          </a:p>
          <a:p>
            <a:endParaRPr lang="en-US" dirty="0"/>
          </a:p>
          <a:p>
            <a:r>
              <a:rPr lang="en-US" dirty="0"/>
              <a:t>Use Screen Sharing if you want to demonstrate code live</a:t>
            </a:r>
          </a:p>
          <a:p>
            <a:endParaRPr lang="en-US" dirty="0"/>
          </a:p>
          <a:p>
            <a:r>
              <a:rPr lang="en-US" dirty="0"/>
              <a:t>Do not post Zoom links outside of the Slack workspace for security reasons</a:t>
            </a:r>
          </a:p>
          <a:p>
            <a:endParaRPr lang="en-US" dirty="0"/>
          </a:p>
          <a:p>
            <a:r>
              <a:rPr lang="en-US" dirty="0"/>
              <a:t>Webinars will be recorded as .mp4, and uploaded to Google Drive</a:t>
            </a:r>
          </a:p>
        </p:txBody>
      </p:sp>
      <p:pic>
        <p:nvPicPr>
          <p:cNvPr id="4" name="Picture 2" descr="Zoom Expands Communications Platform With End-to-End Features">
            <a:extLst>
              <a:ext uri="{FF2B5EF4-FFF2-40B4-BE49-F238E27FC236}">
                <a16:creationId xmlns:a16="http://schemas.microsoft.com/office/drawing/2014/main" id="{412BF109-BC2F-6847-9A32-A0C43268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777" y="21264"/>
            <a:ext cx="2074223" cy="13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01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7730727" y="742951"/>
            <a:ext cx="3470673" cy="6000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1 + </a:t>
            </a:r>
            <a:r>
              <a:rPr lang="en-US" sz="2400" kern="0" dirty="0">
                <a:solidFill>
                  <a:srgbClr val="00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2 ** 3</a:t>
            </a:r>
            <a:r>
              <a:rPr lang="en-US" sz="24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/ 4 * 5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8168877" y="1905001"/>
            <a:ext cx="3032523" cy="6000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1 + </a:t>
            </a:r>
            <a:r>
              <a:rPr lang="en-US" sz="2400" kern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8 / 4</a:t>
            </a:r>
            <a:r>
              <a:rPr lang="en-US" sz="24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* 5</a:t>
            </a:r>
          </a:p>
        </p:txBody>
      </p:sp>
      <p:cxnSp>
        <p:nvCxnSpPr>
          <p:cNvPr id="398" name="Shape 398"/>
          <p:cNvCxnSpPr/>
          <p:nvPr/>
        </p:nvCxnSpPr>
        <p:spPr>
          <a:xfrm rot="10800000">
            <a:off x="8938482" y="1264668"/>
            <a:ext cx="207899" cy="628425"/>
          </a:xfrm>
          <a:prstGeom prst="straightConnector1">
            <a:avLst/>
          </a:prstGeom>
          <a:noFill/>
          <a:ln w="635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9" name="Shape 399"/>
          <p:cNvSpPr txBox="1"/>
          <p:nvPr/>
        </p:nvSpPr>
        <p:spPr>
          <a:xfrm>
            <a:off x="8473677" y="3000376"/>
            <a:ext cx="2413398" cy="6000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1 + </a:t>
            </a:r>
            <a:r>
              <a:rPr lang="en-US" sz="2400" kern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2 * 5</a:t>
            </a:r>
          </a:p>
        </p:txBody>
      </p:sp>
      <p:cxnSp>
        <p:nvCxnSpPr>
          <p:cNvPr id="400" name="Shape 400"/>
          <p:cNvCxnSpPr/>
          <p:nvPr/>
        </p:nvCxnSpPr>
        <p:spPr>
          <a:xfrm flipV="1">
            <a:off x="9241630" y="2511019"/>
            <a:ext cx="56064" cy="489356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01" name="Shape 401"/>
          <p:cNvSpPr txBox="1"/>
          <p:nvPr/>
        </p:nvSpPr>
        <p:spPr>
          <a:xfrm>
            <a:off x="8692752" y="4229101"/>
            <a:ext cx="1694261" cy="6000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7F00"/>
              </a:buClr>
              <a:buSzPct val="25000"/>
            </a:pPr>
            <a:r>
              <a:rPr lang="en-US" sz="2400" kern="0" dirty="0">
                <a:solidFill>
                  <a:srgbClr val="FF99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1 + 10</a:t>
            </a:r>
          </a:p>
        </p:txBody>
      </p:sp>
      <p:cxnSp>
        <p:nvCxnSpPr>
          <p:cNvPr id="402" name="Shape 402"/>
          <p:cNvCxnSpPr>
            <a:endCxn id="399" idx="2"/>
          </p:cNvCxnSpPr>
          <p:nvPr/>
        </p:nvCxnSpPr>
        <p:spPr>
          <a:xfrm flipV="1">
            <a:off x="9589143" y="3600450"/>
            <a:ext cx="91233" cy="647794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03" name="Shape 403"/>
          <p:cNvSpPr txBox="1"/>
          <p:nvPr/>
        </p:nvSpPr>
        <p:spPr>
          <a:xfrm>
            <a:off x="9064227" y="5200651"/>
            <a:ext cx="542925" cy="6000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7F00"/>
              </a:buClr>
              <a:buSzPct val="25000"/>
            </a:pPr>
            <a:r>
              <a:rPr lang="en-US" sz="2400" kern="0" dirty="0">
                <a:solidFill>
                  <a:srgbClr val="FF99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11</a:t>
            </a:r>
          </a:p>
        </p:txBody>
      </p:sp>
      <p:cxnSp>
        <p:nvCxnSpPr>
          <p:cNvPr id="404" name="Shape 404"/>
          <p:cNvCxnSpPr/>
          <p:nvPr/>
        </p:nvCxnSpPr>
        <p:spPr>
          <a:xfrm rot="10800000">
            <a:off x="9168956" y="4731562"/>
            <a:ext cx="72674" cy="531000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05" name="Shape 405"/>
          <p:cNvSpPr txBox="1"/>
          <p:nvPr/>
        </p:nvSpPr>
        <p:spPr>
          <a:xfrm>
            <a:off x="1091793" y="982256"/>
            <a:ext cx="5513849" cy="2216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7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x = 1 + 2 ** 3 / 4 * 5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7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print(x)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11.0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</a:t>
            </a:r>
            <a:r>
              <a:rPr lang="en-US" sz="2700" b="1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</a:p>
        </p:txBody>
      </p:sp>
      <p:grpSp>
        <p:nvGrpSpPr>
          <p:cNvPr id="18" name="Shape 386"/>
          <p:cNvGrpSpPr/>
          <p:nvPr/>
        </p:nvGrpSpPr>
        <p:grpSpPr>
          <a:xfrm>
            <a:off x="2432204" y="3337947"/>
            <a:ext cx="2504026" cy="2265321"/>
            <a:chOff x="0" y="-349272"/>
            <a:chExt cx="2522536" cy="3020428"/>
          </a:xfrm>
        </p:grpSpPr>
        <p:sp>
          <p:nvSpPr>
            <p:cNvPr id="19" name="Shape 387"/>
            <p:cNvSpPr txBox="1"/>
            <p:nvPr/>
          </p:nvSpPr>
          <p:spPr>
            <a:xfrm>
              <a:off x="0" y="-349272"/>
              <a:ext cx="2262187" cy="302042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 defTabSz="685800">
                <a:buClr>
                  <a:srgbClr val="FF00FF"/>
                </a:buClr>
                <a:buSzPct val="25000"/>
              </a:pPr>
              <a:r>
                <a:rPr lang="en-US" sz="2700" kern="0" dirty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Parenthesis</a:t>
              </a:r>
            </a:p>
            <a:p>
              <a:pPr algn="ctr" defTabSz="685800">
                <a:buClr>
                  <a:srgbClr val="FF0000"/>
                </a:buClr>
                <a:buSzPct val="25000"/>
              </a:pPr>
              <a:r>
                <a:rPr lang="en-US" sz="2700" kern="0" dirty="0">
                  <a:solidFill>
                    <a:srgbClr val="00FF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Power</a:t>
              </a:r>
            </a:p>
            <a:p>
              <a:pPr algn="ctr" defTabSz="685800">
                <a:buClr>
                  <a:srgbClr val="00FF00"/>
                </a:buClr>
                <a:buSzPct val="25000"/>
              </a:pPr>
              <a:r>
                <a:rPr lang="en-US" sz="2700" kern="0" dirty="0">
                  <a:solidFill>
                    <a:srgbClr val="00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Multiplication</a:t>
              </a:r>
            </a:p>
            <a:p>
              <a:pPr algn="ctr" defTabSz="685800">
                <a:buClr>
                  <a:srgbClr val="FF7F00"/>
                </a:buClr>
                <a:buSzPct val="25000"/>
              </a:pPr>
              <a:r>
                <a:rPr lang="en-US" sz="2700" kern="0" dirty="0">
                  <a:solidFill>
                    <a:srgbClr val="FF99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Addition</a:t>
              </a:r>
            </a:p>
            <a:p>
              <a:pPr algn="ctr" defTabSz="685800">
                <a:buClr>
                  <a:srgbClr val="FFFF00"/>
                </a:buClr>
                <a:buSzPct val="25000"/>
              </a:pPr>
              <a:r>
                <a:rPr lang="en-US" sz="2700" kern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Left to Right</a:t>
              </a:r>
            </a:p>
          </p:txBody>
        </p:sp>
        <p:cxnSp>
          <p:nvCxnSpPr>
            <p:cNvPr id="20" name="Shape 388"/>
            <p:cNvCxnSpPr/>
            <p:nvPr/>
          </p:nvCxnSpPr>
          <p:spPr>
            <a:xfrm flipV="1">
              <a:off x="2522536" y="134936"/>
              <a:ext cx="0" cy="2051050"/>
            </a:xfrm>
            <a:prstGeom prst="straightConnector1">
              <a:avLst/>
            </a:prstGeom>
            <a:noFill/>
            <a:ln w="88900" cap="rnd" cmpd="sng">
              <a:solidFill>
                <a:schemeClr val="lt1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16695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609601" y="589360"/>
            <a:ext cx="7966250" cy="82867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Operator Precedence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3800475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indent="-278321"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Remember the rules top to bottom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writing code - use parentheses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writing code - keep mathematical expressions simple enough that they are easy to understand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Break long series of mathematical operations up to make them more clear</a:t>
            </a:r>
          </a:p>
        </p:txBody>
      </p:sp>
      <p:grpSp>
        <p:nvGrpSpPr>
          <p:cNvPr id="412" name="Shape 412"/>
          <p:cNvGrpSpPr/>
          <p:nvPr/>
        </p:nvGrpSpPr>
        <p:grpSpPr>
          <a:xfrm>
            <a:off x="8825507" y="1157288"/>
            <a:ext cx="2437211" cy="1743074"/>
            <a:chOff x="0" y="0"/>
            <a:chExt cx="2541586" cy="2324099"/>
          </a:xfrm>
        </p:grpSpPr>
        <p:sp>
          <p:nvSpPr>
            <p:cNvPr id="413" name="Shape 413"/>
            <p:cNvSpPr txBox="1"/>
            <p:nvPr/>
          </p:nvSpPr>
          <p:spPr>
            <a:xfrm>
              <a:off x="0" y="0"/>
              <a:ext cx="2262187" cy="23240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 defTabSz="685800">
                <a:buClr>
                  <a:srgbClr val="FF00FF"/>
                </a:buClr>
                <a:buSzPct val="25000"/>
              </a:pPr>
              <a:r>
                <a:rPr lang="en-US" sz="2325" kern="0" dirty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Parenthesis</a:t>
              </a:r>
            </a:p>
            <a:p>
              <a:pPr algn="ctr" defTabSz="685800">
                <a:buClr>
                  <a:srgbClr val="FF0000"/>
                </a:buClr>
                <a:buSzPct val="25000"/>
              </a:pPr>
              <a:r>
                <a:rPr lang="en-US" sz="2325" kern="0" dirty="0">
                  <a:solidFill>
                    <a:srgbClr val="00FF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Power</a:t>
              </a:r>
            </a:p>
            <a:p>
              <a:pPr algn="ctr" defTabSz="685800">
                <a:buClr>
                  <a:srgbClr val="00FF00"/>
                </a:buClr>
                <a:buSzPct val="25000"/>
              </a:pPr>
              <a:r>
                <a:rPr lang="en-US" sz="2325" kern="0" dirty="0">
                  <a:solidFill>
                    <a:srgbClr val="00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Multiplication</a:t>
              </a:r>
            </a:p>
            <a:p>
              <a:pPr algn="ctr" defTabSz="685800">
                <a:buClr>
                  <a:srgbClr val="FF7F00"/>
                </a:buClr>
                <a:buSzPct val="25000"/>
              </a:pPr>
              <a:r>
                <a:rPr lang="en-US" sz="2325" kern="0" dirty="0">
                  <a:solidFill>
                    <a:srgbClr val="FF99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Addition</a:t>
              </a:r>
            </a:p>
            <a:p>
              <a:pPr algn="ctr" defTabSz="685800">
                <a:buClr>
                  <a:srgbClr val="FFFF00"/>
                </a:buClr>
                <a:buSzPct val="25000"/>
              </a:pPr>
              <a:r>
                <a:rPr lang="en-US" sz="2325" kern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Left to Right</a:t>
              </a:r>
            </a:p>
          </p:txBody>
        </p:sp>
        <p:cxnSp>
          <p:nvCxnSpPr>
            <p:cNvPr id="414" name="Shape 414"/>
            <p:cNvCxnSpPr/>
            <p:nvPr/>
          </p:nvCxnSpPr>
          <p:spPr>
            <a:xfrm rot="10800000">
              <a:off x="2522536" y="134936"/>
              <a:ext cx="19049" cy="2051050"/>
            </a:xfrm>
            <a:prstGeom prst="straightConnector1">
              <a:avLst/>
            </a:prstGeom>
            <a:noFill/>
            <a:ln w="88900" cap="rnd" cmpd="sng">
              <a:solidFill>
                <a:schemeClr val="lt1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3164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Does </a:t>
            </a:r>
            <a:r>
              <a:rPr lang="en-US" sz="5700">
                <a:solidFill>
                  <a:srgbClr val="FFD966"/>
                </a:solidFill>
              </a:rPr>
              <a:t>“</a:t>
            </a: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Type</a:t>
            </a:r>
            <a:r>
              <a:rPr lang="en-US" sz="5700">
                <a:solidFill>
                  <a:srgbClr val="FFD966"/>
                </a:solidFill>
              </a:rPr>
              <a:t>”</a:t>
            </a: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Mean?</a:t>
            </a:r>
          </a:p>
        </p:txBody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6405563" cy="4525565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indent="-278321"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Python variables, literals, and constants have a 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type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knows the </a:t>
            </a:r>
            <a:r>
              <a:rPr lang="en-US" sz="27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difference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between an integer number and a string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 example 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+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means 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addition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if something is a number and 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concatenate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if something is a string 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7272338" y="2418718"/>
            <a:ext cx="4557599" cy="24194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10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ddd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1 + 4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&gt;&gt;&gt; print(</a:t>
            </a:r>
            <a:r>
              <a:rPr lang="en-US" sz="210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ddd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5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10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eee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'hello ' + 'there'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&gt;&gt;&gt; print(</a:t>
            </a:r>
            <a:r>
              <a:rPr lang="en-US" sz="210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eee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hello there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6991932" y="5771182"/>
            <a:ext cx="4660875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00FA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concatenate = put together</a:t>
            </a:r>
          </a:p>
        </p:txBody>
      </p:sp>
    </p:spTree>
    <p:extLst>
      <p:ext uri="{BB962C8B-B14F-4D97-AF65-F5344CB8AC3E}">
        <p14:creationId xmlns:p14="http://schemas.microsoft.com/office/powerpoint/2010/main" val="83160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609601" y="589360"/>
            <a:ext cx="10367120" cy="82867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Type Matters</a:t>
            </a:r>
          </a:p>
        </p:txBody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76863" cy="4525565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indent="-278321"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knows what </a:t>
            </a:r>
            <a:r>
              <a:rPr lang="en-US" sz="2700" dirty="0">
                <a:solidFill>
                  <a:schemeClr val="lt1"/>
                </a:solidFill>
              </a:rPr>
              <a:t>“</a:t>
            </a:r>
            <a:r>
              <a:rPr lang="en-US" sz="27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type</a:t>
            </a:r>
            <a:r>
              <a:rPr lang="en-US" sz="2700" dirty="0">
                <a:solidFill>
                  <a:schemeClr val="lt1"/>
                </a:solidFill>
              </a:rPr>
              <a:t>”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everything is 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Some operations are prohibited</a:t>
            </a:r>
          </a:p>
          <a:p>
            <a:pPr indent="-278321">
              <a:buClr>
                <a:srgbClr val="00FFFF"/>
              </a:buClr>
              <a:buSzPct val="100000"/>
            </a:pPr>
            <a:r>
              <a:rPr lang="en-US" sz="270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cannot </a:t>
            </a:r>
            <a:r>
              <a:rPr lang="en-US" sz="2700" dirty="0">
                <a:solidFill>
                  <a:srgbClr val="00FFFF"/>
                </a:solidFill>
              </a:rPr>
              <a:t>“</a:t>
            </a:r>
            <a:r>
              <a:rPr lang="en-US" sz="270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add 1</a:t>
            </a:r>
            <a:r>
              <a:rPr lang="en-US" sz="2700" dirty="0">
                <a:solidFill>
                  <a:srgbClr val="00FFFF"/>
                </a:solidFill>
              </a:rPr>
              <a:t>”</a:t>
            </a:r>
            <a:r>
              <a:rPr lang="en-US" sz="270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a string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can ask Python what type something is by using the </a:t>
            </a:r>
            <a:r>
              <a:rPr lang="en-US" sz="27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type()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function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6440084" y="1590676"/>
            <a:ext cx="5486400" cy="45350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10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eee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'hello ' + 'there'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100" kern="0" dirty="0" err="1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eee</a:t>
            </a:r>
            <a:r>
              <a:rPr lang="en-US" sz="21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100" kern="0" dirty="0" err="1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eee</a:t>
            </a:r>
            <a:r>
              <a:rPr lang="en-US" sz="21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 + 1</a:t>
            </a:r>
          </a:p>
          <a:p>
            <a:pPr defTabSz="685800">
              <a:buClr>
                <a:srgbClr val="FF0000"/>
              </a:buClr>
              <a:buSzPct val="25000"/>
            </a:pPr>
            <a:r>
              <a:rPr lang="en-US" sz="210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Traceback</a:t>
            </a:r>
            <a:r>
              <a:rPr lang="en-US" sz="210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 (most recent call last):  File "&lt;</a:t>
            </a:r>
            <a:r>
              <a:rPr lang="en-US" sz="210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stdin</a:t>
            </a:r>
            <a:r>
              <a:rPr lang="en-US" sz="210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&gt;", line 1, in &lt;module&gt;</a:t>
            </a:r>
            <a:r>
              <a:rPr lang="en-US" sz="210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TypeError</a:t>
            </a:r>
            <a:r>
              <a:rPr lang="en-US" sz="210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: Can't convert '</a:t>
            </a:r>
            <a:r>
              <a:rPr lang="en-US" sz="210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10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' object to </a:t>
            </a:r>
            <a:r>
              <a:rPr lang="en-US" sz="210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str</a:t>
            </a:r>
            <a:r>
              <a:rPr lang="en-US" sz="210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 implicitly</a:t>
            </a:r>
          </a:p>
          <a:p>
            <a:pPr defTabSz="685800">
              <a:buClr>
                <a:srgbClr val="FF00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1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type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10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eee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&lt;</a:t>
            </a:r>
            <a:r>
              <a:rPr lang="en-US" sz="210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class'str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'&gt;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1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type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('hello')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&lt;</a:t>
            </a:r>
            <a:r>
              <a:rPr lang="en-US" sz="210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class'str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'&gt;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1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type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(1)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&lt;</a:t>
            </a:r>
            <a:r>
              <a:rPr lang="en-US" sz="210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class'int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'&gt;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713944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Several Types of Numbers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6262688" cy="4525565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indent="-278321"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Numbers have two main types</a:t>
            </a:r>
          </a:p>
          <a:p>
            <a:pPr marL="502730" lvl="1" indent="0">
              <a:buSzPct val="100000"/>
              <a:buNone/>
            </a:pPr>
            <a:r>
              <a:rPr lang="en-US" sz="2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en-US" sz="2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Integers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are whole numbers: </a:t>
            </a:r>
            <a:b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-14, -2, 0, 1, 100, 401233</a:t>
            </a:r>
          </a:p>
          <a:p>
            <a:pPr marL="502730" lvl="1" indent="0">
              <a:buSzPct val="100000"/>
              <a:buNone/>
            </a:pPr>
            <a:r>
              <a:rPr lang="en-US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</a:t>
            </a:r>
            <a:r>
              <a:rPr lang="en-US" sz="2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Floating Point Numbers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have  decimal parts:  -2.5 , 0.0, 98.6, 14.0</a:t>
            </a:r>
          </a:p>
          <a:p>
            <a:pPr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are other number types - they are variations on float and integer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7948576" y="1676995"/>
            <a:ext cx="3928949" cy="43719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5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xx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1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5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type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(</a:t>
            </a:r>
            <a:r>
              <a:rPr lang="en-US" sz="25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xx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&lt;class '</a:t>
            </a:r>
            <a:r>
              <a:rPr lang="en-US" sz="255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'&gt;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5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temp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98.6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5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type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5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temp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&lt;</a:t>
            </a:r>
            <a:r>
              <a:rPr lang="en-US" sz="255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class'float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'&gt;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5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type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(1)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&lt;class '</a:t>
            </a:r>
            <a:r>
              <a:rPr lang="en-US" sz="255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'&gt;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5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type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(1.0)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&lt;</a:t>
            </a:r>
            <a:r>
              <a:rPr lang="en-US" sz="255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class'float</a:t>
            </a: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'&gt;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5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3863269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algn="l">
              <a:buClr>
                <a:srgbClr val="FF00FF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Type Conversions</a:t>
            </a:r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191125" cy="4525565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indent="-400050">
              <a:spcBef>
                <a:spcPts val="0"/>
              </a:spcBef>
              <a:buSzPct val="171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you put an integer and floating point in an expression, the integer is </a:t>
            </a:r>
            <a:r>
              <a:rPr lang="en-US" sz="2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implicitly 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converted to a float</a:t>
            </a:r>
          </a:p>
          <a:p>
            <a:pPr indent="-400050">
              <a:buSzPct val="171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can control this with the built-in functions </a:t>
            </a:r>
            <a:r>
              <a:rPr lang="en-US" sz="270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 and float()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6786563" y="1418033"/>
            <a:ext cx="5257799" cy="4486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4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4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float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(99) </a:t>
            </a:r>
            <a:r>
              <a:rPr lang="en-US" sz="24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+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100</a:t>
            </a:r>
            <a:r>
              <a:rPr lang="en-US" sz="24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40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199.0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42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4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type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&lt;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class'int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'&gt;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f = </a:t>
            </a:r>
            <a:r>
              <a:rPr lang="en-US" sz="24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float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4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f</a:t>
            </a:r>
            <a:r>
              <a:rPr lang="en-US" sz="24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40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42.0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4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type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(f)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&lt;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class'float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'&gt;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807308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609600" y="589360"/>
            <a:ext cx="10343889" cy="82867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Integer Division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09600" y="1843087"/>
            <a:ext cx="6176963" cy="2928938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marL="283655" indent="0">
              <a:spcBef>
                <a:spcPts val="0"/>
              </a:spcBef>
              <a:buSzPct val="100000"/>
              <a:buNone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Integer division produces a floating point result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7145832" y="1985963"/>
            <a:ext cx="4812806" cy="35147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10 </a:t>
            </a: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/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2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40FF"/>
                </a:solidFill>
                <a:latin typeface="Courier"/>
                <a:ea typeface="Courier"/>
                <a:cs typeface="Courier"/>
                <a:sym typeface="Courier New"/>
              </a:rPr>
              <a:t>5.0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9 </a:t>
            </a: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/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2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40FF"/>
                </a:solidFill>
                <a:latin typeface="Courier"/>
                <a:ea typeface="Courier"/>
                <a:cs typeface="Courier"/>
                <a:sym typeface="Courier New"/>
              </a:rPr>
              <a:t>4.5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99 </a:t>
            </a: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/ 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100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40FF"/>
                </a:solidFill>
                <a:latin typeface="Courier"/>
                <a:ea typeface="Courier"/>
                <a:cs typeface="Courier"/>
                <a:sym typeface="Courier New"/>
              </a:rPr>
              <a:t>0.99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10.0 </a:t>
            </a: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/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2.0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5.0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99.0 </a:t>
            </a: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/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100.0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0.99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609600" y="5500689"/>
            <a:ext cx="5360813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00FF00"/>
              </a:buClr>
              <a:buSzPct val="25000"/>
            </a:pPr>
            <a:r>
              <a:rPr lang="en-US" sz="2700" kern="0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This was different in Python 2.x</a:t>
            </a:r>
          </a:p>
        </p:txBody>
      </p:sp>
    </p:spTree>
    <p:extLst>
      <p:ext uri="{BB962C8B-B14F-4D97-AF65-F5344CB8AC3E}">
        <p14:creationId xmlns:p14="http://schemas.microsoft.com/office/powerpoint/2010/main" val="2657033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609600" y="589359"/>
            <a:ext cx="5462588" cy="162520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String Conversions</a:t>
            </a:r>
          </a:p>
        </p:txBody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09600" y="2328863"/>
            <a:ext cx="5462588" cy="3796903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indent="-400050">
              <a:spcBef>
                <a:spcPts val="0"/>
              </a:spcBef>
              <a:buSzPct val="171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can also use </a:t>
            </a:r>
            <a:r>
              <a:rPr lang="en-US" sz="270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</a:t>
            </a:r>
            <a:r>
              <a:rPr lang="en-US" sz="2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</a:t>
            </a:r>
            <a:r>
              <a:rPr lang="en-US" sz="2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float()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convert between strings and integers</a:t>
            </a:r>
          </a:p>
          <a:p>
            <a:pPr indent="-400050">
              <a:buSzPct val="171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will get an </a:t>
            </a:r>
            <a:r>
              <a:rPr lang="en-US" sz="270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error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if the string does not contain numeric characters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6353175" y="547688"/>
            <a:ext cx="5705475" cy="5743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 </a:t>
            </a:r>
            <a:r>
              <a:rPr lang="en-US" sz="19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sval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'123'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19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type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19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sval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&lt;class '</a:t>
            </a:r>
            <a:r>
              <a:rPr lang="en-US" sz="195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str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'&gt;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19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19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sval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19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+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1)</a:t>
            </a:r>
          </a:p>
          <a:p>
            <a:pPr defTabSz="685800">
              <a:buClr>
                <a:srgbClr val="FF0000"/>
              </a:buClr>
              <a:buSzPct val="25000"/>
            </a:pPr>
            <a:r>
              <a:rPr lang="en-US" sz="195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Traceback</a:t>
            </a:r>
            <a:r>
              <a:rPr lang="en-US" sz="195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 (most recent call last):  File "&lt;</a:t>
            </a:r>
            <a:r>
              <a:rPr lang="en-US" sz="195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stdin</a:t>
            </a:r>
            <a:r>
              <a:rPr lang="en-US" sz="195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&gt;", line 1, in &lt;module&gt;</a:t>
            </a:r>
          </a:p>
          <a:p>
            <a:pPr defTabSz="685800">
              <a:buClr>
                <a:srgbClr val="FF0000"/>
              </a:buClr>
              <a:buSzPct val="25000"/>
            </a:pPr>
            <a:r>
              <a:rPr lang="en-US" sz="195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TypeError</a:t>
            </a:r>
            <a:r>
              <a:rPr lang="en-US" sz="195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: Can't convert '</a:t>
            </a:r>
            <a:r>
              <a:rPr lang="en-US" sz="195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195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' object to </a:t>
            </a:r>
            <a:r>
              <a:rPr lang="en-US" sz="195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str</a:t>
            </a:r>
            <a:r>
              <a:rPr lang="en-US" sz="195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 implicitly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19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ival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19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19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sval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19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type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19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ival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&lt;class '</a:t>
            </a:r>
            <a:r>
              <a:rPr lang="en-US" sz="195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'&gt;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19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19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ival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+ 1)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124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19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nsv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'hello bob'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&gt;&gt;&gt; </a:t>
            </a:r>
            <a:r>
              <a:rPr lang="en-US" sz="19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niv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19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19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nsv</a:t>
            </a:r>
            <a:r>
              <a:rPr lang="en-US" sz="19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0000"/>
              </a:buClr>
              <a:buSzPct val="25000"/>
            </a:pPr>
            <a:r>
              <a:rPr lang="en-US" sz="195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Traceback</a:t>
            </a:r>
            <a:r>
              <a:rPr lang="en-US" sz="195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 (most recent call last):  File "&lt;</a:t>
            </a:r>
            <a:r>
              <a:rPr lang="en-US" sz="195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stdin</a:t>
            </a:r>
            <a:r>
              <a:rPr lang="en-US" sz="195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&gt;", line 1, in &lt;module&gt;</a:t>
            </a:r>
          </a:p>
          <a:p>
            <a:pPr defTabSz="685800">
              <a:buClr>
                <a:srgbClr val="FF0000"/>
              </a:buClr>
              <a:buSzPct val="25000"/>
            </a:pPr>
            <a:r>
              <a:rPr lang="en-US" sz="195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ValueError</a:t>
            </a:r>
            <a:r>
              <a:rPr lang="en-US" sz="195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: invalid literal for </a:t>
            </a:r>
            <a:r>
              <a:rPr lang="en-US" sz="1950" kern="0" dirty="0" err="1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1950" kern="0" dirty="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 New"/>
              </a:rPr>
              <a:t>() with base 10: 'x'</a:t>
            </a:r>
          </a:p>
        </p:txBody>
      </p:sp>
    </p:spTree>
    <p:extLst>
      <p:ext uri="{BB962C8B-B14F-4D97-AF65-F5344CB8AC3E}">
        <p14:creationId xmlns:p14="http://schemas.microsoft.com/office/powerpoint/2010/main" val="3964411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609600" y="589360"/>
            <a:ext cx="10239349" cy="828674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585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 Input</a:t>
            </a:r>
          </a:p>
        </p:txBody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148263" cy="397192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828675" indent="-590550">
              <a:spcBef>
                <a:spcPts val="0"/>
              </a:spcBef>
              <a:buSzPct val="171000"/>
            </a:pPr>
            <a:r>
              <a:rPr lang="en-US" sz="285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can instruct Python to pause and read data from the user using the </a:t>
            </a:r>
            <a:r>
              <a:rPr lang="en-US" sz="28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input()</a:t>
            </a:r>
            <a:r>
              <a:rPr lang="en-US" sz="285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85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function</a:t>
            </a:r>
          </a:p>
          <a:p>
            <a:pPr marL="828675" indent="-590550">
              <a:spcBef>
                <a:spcPts val="1725"/>
              </a:spcBef>
              <a:buSzPct val="171000"/>
            </a:pPr>
            <a:r>
              <a:rPr lang="en-US" sz="285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28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input()</a:t>
            </a:r>
            <a:r>
              <a:rPr lang="en-US" sz="285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85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function returns a string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6617005" y="2419946"/>
            <a:ext cx="5308295" cy="91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nam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input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('Who are you? 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'Welcome',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nam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00FF00"/>
              </a:solidFill>
              <a:latin typeface="Courier"/>
              <a:ea typeface="Courier"/>
              <a:cs typeface="Courier"/>
              <a:sym typeface="Courier New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7039123" y="4336257"/>
            <a:ext cx="3509903" cy="1440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8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are you? </a:t>
            </a:r>
            <a:r>
              <a:rPr lang="en-US" sz="2850" kern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Chuck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8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Welcome Chuck</a:t>
            </a:r>
          </a:p>
        </p:txBody>
      </p:sp>
    </p:spTree>
    <p:extLst>
      <p:ext uri="{BB962C8B-B14F-4D97-AF65-F5344CB8AC3E}">
        <p14:creationId xmlns:p14="http://schemas.microsoft.com/office/powerpoint/2010/main" val="1747225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609600" y="589360"/>
            <a:ext cx="7891463" cy="828674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585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Converting User Input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434013" cy="45255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828675" indent="-590550">
              <a:spcBef>
                <a:spcPts val="0"/>
              </a:spcBef>
              <a:buSzPct val="171000"/>
            </a:pPr>
            <a:r>
              <a:rPr lang="en-US" sz="285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If we want to read a number from the user, we must convert it from a string to a number using a type conversion function</a:t>
            </a:r>
          </a:p>
          <a:p>
            <a:pPr marL="828675" indent="-590550">
              <a:spcBef>
                <a:spcPts val="1725"/>
              </a:spcBef>
              <a:buSzPct val="171000"/>
            </a:pPr>
            <a:r>
              <a:rPr lang="en-US" sz="285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Later we will deal with bad input data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6647250" y="2762250"/>
            <a:ext cx="5123924" cy="1333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00FF00"/>
              </a:buClr>
              <a:buSzPct val="25000"/>
            </a:pPr>
            <a:r>
              <a:rPr lang="en-US" sz="210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inp</a:t>
            </a:r>
            <a:r>
              <a:rPr lang="en-US" sz="21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input(</a:t>
            </a:r>
            <a:r>
              <a:rPr lang="en-US" sz="21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'Europe floor?'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10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usf</a:t>
            </a:r>
            <a:r>
              <a:rPr lang="en-US" sz="21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10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10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inp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r>
              <a:rPr lang="en-US" sz="21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1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+</a:t>
            </a:r>
            <a:r>
              <a:rPr lang="en-US" sz="21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1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1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'US floor', </a:t>
            </a:r>
            <a:r>
              <a:rPr lang="en-US" sz="210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usf</a:t>
            </a:r>
            <a:r>
              <a:rPr lang="en-US" sz="210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7648575" y="4886326"/>
            <a:ext cx="3427425" cy="91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8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Europe floor? </a:t>
            </a:r>
            <a:r>
              <a:rPr lang="en-US" sz="2850" ker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8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 floor 1</a:t>
            </a:r>
          </a:p>
        </p:txBody>
      </p:sp>
      <p:pic>
        <p:nvPicPr>
          <p:cNvPr id="483" name="Shape 4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5406" y="895350"/>
            <a:ext cx="2381175" cy="159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957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C12E-F592-2F45-98BC-9E528C93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888"/>
            <a:ext cx="10515600" cy="1325563"/>
          </a:xfrm>
        </p:spPr>
        <p:txBody>
          <a:bodyPr/>
          <a:lstStyle/>
          <a:p>
            <a:r>
              <a:rPr lang="en-US" dirty="0"/>
              <a:t>A few Slack notes…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A8A9-B09D-A648-98E5-55EE44D5B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Download the Slack app for your phone</a:t>
            </a:r>
          </a:p>
          <a:p>
            <a:pPr lvl="1"/>
            <a:r>
              <a:rPr lang="en-US" dirty="0"/>
              <a:t>Google Play Store (Android)</a:t>
            </a:r>
          </a:p>
          <a:p>
            <a:pPr lvl="1"/>
            <a:r>
              <a:rPr lang="en-US" dirty="0"/>
              <a:t>App Store (iOS)</a:t>
            </a:r>
          </a:p>
          <a:p>
            <a:endParaRPr lang="en-US" dirty="0"/>
          </a:p>
          <a:p>
            <a:r>
              <a:rPr lang="en-US" dirty="0"/>
              <a:t>I will post useful links in #resources</a:t>
            </a:r>
          </a:p>
          <a:p>
            <a:endParaRPr lang="en-US" dirty="0"/>
          </a:p>
          <a:p>
            <a:r>
              <a:rPr lang="en-US" dirty="0"/>
              <a:t>General questions and chat in #general</a:t>
            </a:r>
          </a:p>
          <a:p>
            <a:endParaRPr lang="en-US" dirty="0"/>
          </a:p>
          <a:p>
            <a:r>
              <a:rPr lang="en-US" dirty="0"/>
              <a:t>Specific code questions in #coding-classes-for-the-community</a:t>
            </a:r>
          </a:p>
          <a:p>
            <a:endParaRPr lang="en-US" dirty="0"/>
          </a:p>
          <a:p>
            <a:r>
              <a:rPr lang="en-US" dirty="0"/>
              <a:t>Use code formatting when posting code &lt;/&gt;</a:t>
            </a:r>
          </a:p>
          <a:p>
            <a:endParaRPr lang="en-US" dirty="0"/>
          </a:p>
          <a:p>
            <a:r>
              <a:rPr lang="en-US" dirty="0"/>
              <a:t>Dank memes in #random</a:t>
            </a:r>
          </a:p>
        </p:txBody>
      </p:sp>
      <p:pic>
        <p:nvPicPr>
          <p:cNvPr id="4" name="Picture 4" descr="bbPress Slack Integration: Send New Topics and Replies to a Slack Channel">
            <a:extLst>
              <a:ext uri="{FF2B5EF4-FFF2-40B4-BE49-F238E27FC236}">
                <a16:creationId xmlns:a16="http://schemas.microsoft.com/office/drawing/2014/main" id="{8AA46D35-34F1-2A42-BED1-E3DD8F51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31" y="0"/>
            <a:ext cx="2822369" cy="126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362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Comments in Python</a:t>
            </a:r>
          </a:p>
        </p:txBody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indent="-278321">
              <a:spcBef>
                <a:spcPts val="0"/>
              </a:spcBef>
              <a:buSzPct val="100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Anything after a </a:t>
            </a:r>
            <a:r>
              <a:rPr lang="en-US" sz="270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# </a:t>
            </a: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 ignored by Python</a:t>
            </a:r>
          </a:p>
          <a:p>
            <a:pPr indent="-278321">
              <a:buSzPct val="100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Why comment?</a:t>
            </a:r>
          </a:p>
          <a:p>
            <a:pPr marL="502730" lvl="1" indent="0">
              <a:buSzPct val="100000"/>
              <a:buNone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 Describe what is going to happen in a sequence of code</a:t>
            </a:r>
          </a:p>
          <a:p>
            <a:pPr marL="502730" lvl="1" indent="0">
              <a:buSzPct val="100000"/>
              <a:buNone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 Document who wrote the code or other ancillary information</a:t>
            </a:r>
          </a:p>
          <a:p>
            <a:pPr marL="502730" lvl="1" indent="0">
              <a:buSzPct val="100000"/>
              <a:buNone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 Turn off a line of code - perhaps temporarily</a:t>
            </a:r>
          </a:p>
        </p:txBody>
      </p:sp>
    </p:spTree>
    <p:extLst>
      <p:ext uri="{BB962C8B-B14F-4D97-AF65-F5344CB8AC3E}">
        <p14:creationId xmlns:p14="http://schemas.microsoft.com/office/powerpoint/2010/main" val="1938074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/>
        </p:nvSpPr>
        <p:spPr>
          <a:xfrm>
            <a:off x="3181350" y="514351"/>
            <a:ext cx="6175800" cy="57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# Get the name of the file and open it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name = input('Enter file:')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handle = open(name, 'r')</a:t>
            </a:r>
          </a:p>
          <a:p>
            <a:pPr algn="ctr" defTabSz="685800"/>
            <a:endParaRPr kern="0" dirty="0">
              <a:solidFill>
                <a:srgbClr val="FF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# Count word frequency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counts = </a:t>
            </a: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dict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for line in handle: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words = </a:t>
            </a: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line.split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for word in words: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    counts[word] = </a:t>
            </a: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counts.get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(word,0) + 1</a:t>
            </a:r>
          </a:p>
          <a:p>
            <a:pPr algn="ctr" defTabSz="685800"/>
            <a:endParaRPr kern="0" dirty="0">
              <a:solidFill>
                <a:srgbClr val="FF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# Find the most common word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bigcount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None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bigword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None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for </a:t>
            </a: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word,count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in </a:t>
            </a: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counts.items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():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if </a:t>
            </a: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bigcount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is None or count &gt; </a:t>
            </a: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bigcount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    </a:t>
            </a: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bigword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word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    </a:t>
            </a: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bigcount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= count</a:t>
            </a:r>
          </a:p>
          <a:p>
            <a:pPr algn="ctr" defTabSz="685800"/>
            <a:endParaRPr kern="0" dirty="0">
              <a:solidFill>
                <a:srgbClr val="FF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# All done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bigword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, </a:t>
            </a:r>
            <a:r>
              <a:rPr lang="en-US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bigcount</a:t>
            </a:r>
            <a:r>
              <a:rPr lang="en-US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7555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609600" y="589360"/>
            <a:ext cx="10309043" cy="82867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7F00"/>
              </a:buClr>
              <a:buSzPct val="25000"/>
            </a:pPr>
            <a:r>
              <a:rPr lang="en-US" sz="57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1022170" y="1994647"/>
            <a:ext cx="4820465" cy="4131119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t" anchorCtr="0">
            <a:noAutofit/>
          </a:bodyPr>
          <a:lstStyle/>
          <a:p>
            <a:pPr marL="514350" indent="-246983"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Type</a:t>
            </a:r>
          </a:p>
          <a:p>
            <a:pPr marL="514350" indent="-246983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Reserved words</a:t>
            </a:r>
          </a:p>
          <a:p>
            <a:pPr marL="514350" indent="-246983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Variables (mnemonic)</a:t>
            </a:r>
          </a:p>
          <a:p>
            <a:pPr marL="514350" indent="-246983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Operators</a:t>
            </a:r>
          </a:p>
          <a:p>
            <a:pPr marL="514350" indent="-246983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Operator precedence</a:t>
            </a:r>
          </a:p>
          <a:p>
            <a:pPr marL="0" indent="0">
              <a:buNone/>
            </a:pPr>
            <a:endParaRPr sz="2700" dirty="0"/>
          </a:p>
        </p:txBody>
      </p:sp>
      <p:sp>
        <p:nvSpPr>
          <p:cNvPr id="543" name="Shape 543"/>
          <p:cNvSpPr txBox="1">
            <a:spLocks noGrp="1"/>
          </p:cNvSpPr>
          <p:nvPr>
            <p:ph type="body" idx="4294967295"/>
          </p:nvPr>
        </p:nvSpPr>
        <p:spPr>
          <a:xfrm>
            <a:off x="6565052" y="1994647"/>
            <a:ext cx="4899523" cy="4046935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t" anchorCtr="0">
            <a:noAutofit/>
          </a:bodyPr>
          <a:lstStyle/>
          <a:p>
            <a:pPr marL="514350" indent="-246983" algn="l">
              <a:spcBef>
                <a:spcPts val="2625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Integer Division</a:t>
            </a:r>
          </a:p>
          <a:p>
            <a:pPr marL="514350" indent="-246983" algn="l">
              <a:spcBef>
                <a:spcPts val="2625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Conversion between types</a:t>
            </a:r>
          </a:p>
          <a:p>
            <a:pPr marL="514350" indent="-246983" algn="l">
              <a:spcBef>
                <a:spcPts val="2625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 input</a:t>
            </a:r>
          </a:p>
          <a:p>
            <a:pPr marL="514350" indent="-246983" algn="l">
              <a:spcBef>
                <a:spcPts val="2625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Comments (#)</a:t>
            </a:r>
          </a:p>
        </p:txBody>
      </p:sp>
    </p:spTree>
    <p:extLst>
      <p:ext uri="{BB962C8B-B14F-4D97-AF65-F5344CB8AC3E}">
        <p14:creationId xmlns:p14="http://schemas.microsoft.com/office/powerpoint/2010/main" val="1595932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b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Conditional Execution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3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3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3061087" y="5384736"/>
            <a:ext cx="6024150" cy="7620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00"/>
              </a:buClr>
              <a:buSzPct val="25000"/>
            </a:pPr>
            <a:r>
              <a:rPr lang="en-US" sz="2400" kern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for Everybody</a:t>
            </a:r>
          </a:p>
          <a:p>
            <a:pPr algn="ctr" defTabSz="685800">
              <a:buClr>
                <a:srgbClr val="FFFF00"/>
              </a:buClr>
              <a:buSzPct val="25000"/>
            </a:pPr>
            <a:r>
              <a:rPr lang="en-US" sz="2400" u="sng" kern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www.py4e.com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97" y="5612960"/>
            <a:ext cx="1476449" cy="5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475" y="5479310"/>
            <a:ext cx="768600" cy="76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3685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4391026" y="576072"/>
            <a:ext cx="7191374" cy="1024128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Conditional Steps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10263010" y="2671763"/>
            <a:ext cx="1185863" cy="1638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7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Output:</a:t>
            </a:r>
          </a:p>
          <a:p>
            <a:pPr algn="ctr" defTabSz="685800"/>
            <a:endParaRPr sz="2700" kern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700" ker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Smaller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700" ker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Finis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5849539" y="2155032"/>
            <a:ext cx="3401465" cy="37385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Program:</a:t>
            </a:r>
          </a:p>
          <a:p>
            <a:pPr algn="ctr" defTabSz="685800"/>
            <a:endParaRPr sz="2700" kern="0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100" kern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x = 5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if</a:t>
            </a:r>
            <a:r>
              <a:rPr lang="en-US" sz="2100" kern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-US" sz="2100" kern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x &lt; 10: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100" kern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</a:t>
            </a:r>
            <a:r>
              <a:rPr lang="en-US" sz="21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print(</a:t>
            </a:r>
            <a:r>
              <a:rPr lang="en-US" sz="2100" kern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'Smaller'</a:t>
            </a:r>
            <a:r>
              <a:rPr lang="en-US" sz="21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  <a:endParaRPr lang="en-US" sz="2100" kern="0" dirty="0">
              <a:solidFill>
                <a:srgbClr val="00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if</a:t>
            </a:r>
            <a:r>
              <a:rPr lang="en-US" sz="2100" kern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-US" sz="2100" kern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x &gt; 20: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100" kern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</a:t>
            </a:r>
            <a:r>
              <a:rPr lang="en-US" sz="21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print(</a:t>
            </a:r>
            <a:r>
              <a:rPr lang="en-US" sz="2100" kern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'Bigger'</a:t>
            </a:r>
            <a:r>
              <a:rPr lang="en-US" sz="21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  <a:endParaRPr lang="en-US" sz="2100" kern="0" dirty="0">
              <a:solidFill>
                <a:srgbClr val="00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algn="ctr" defTabSz="685800"/>
            <a:endParaRPr sz="2100" kern="0" dirty="0">
              <a:solidFill>
                <a:srgbClr val="00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1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print(</a:t>
            </a:r>
            <a:r>
              <a:rPr lang="en-US" sz="2100" kern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'Finis'</a:t>
            </a:r>
            <a:r>
              <a:rPr lang="en-US" sz="2100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  <a:endParaRPr lang="en-US" sz="2100" kern="0" dirty="0">
              <a:solidFill>
                <a:srgbClr val="00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</p:txBody>
      </p:sp>
      <p:sp>
        <p:nvSpPr>
          <p:cNvPr id="570" name="Shape 570"/>
          <p:cNvSpPr txBox="1"/>
          <p:nvPr/>
        </p:nvSpPr>
        <p:spPr>
          <a:xfrm>
            <a:off x="933451" y="733425"/>
            <a:ext cx="2057399" cy="447750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= 5</a:t>
            </a:r>
          </a:p>
        </p:txBody>
      </p:sp>
      <p:cxnSp>
        <p:nvCxnSpPr>
          <p:cNvPr id="571" name="Shape 571"/>
          <p:cNvCxnSpPr/>
          <p:nvPr/>
        </p:nvCxnSpPr>
        <p:spPr>
          <a:xfrm rot="10800000">
            <a:off x="1947862" y="1170384"/>
            <a:ext cx="10715" cy="425052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72" name="Shape 572"/>
          <p:cNvCxnSpPr>
            <a:endCxn id="569" idx="3"/>
          </p:cNvCxnSpPr>
          <p:nvPr/>
        </p:nvCxnSpPr>
        <p:spPr>
          <a:xfrm flipH="1">
            <a:off x="9251004" y="3711178"/>
            <a:ext cx="904673" cy="313135"/>
          </a:xfrm>
          <a:prstGeom prst="straightConnector1">
            <a:avLst/>
          </a:prstGeom>
          <a:noFill/>
          <a:ln w="50800" cap="rnd" cmpd="sng">
            <a:solidFill>
              <a:srgbClr val="FF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73" name="Shape 573"/>
          <p:cNvSpPr/>
          <p:nvPr/>
        </p:nvSpPr>
        <p:spPr>
          <a:xfrm>
            <a:off x="885825" y="1590675"/>
            <a:ext cx="2152650" cy="952500"/>
          </a:xfrm>
          <a:prstGeom prst="diamond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&lt; 10 ?</a:t>
            </a:r>
          </a:p>
        </p:txBody>
      </p:sp>
      <p:cxnSp>
        <p:nvCxnSpPr>
          <p:cNvPr id="574" name="Shape 574"/>
          <p:cNvCxnSpPr/>
          <p:nvPr/>
        </p:nvCxnSpPr>
        <p:spPr>
          <a:xfrm rot="10800000">
            <a:off x="1947863" y="2503884"/>
            <a:ext cx="14287" cy="1207294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75" name="Shape 575"/>
          <p:cNvSpPr txBox="1"/>
          <p:nvPr/>
        </p:nvSpPr>
        <p:spPr>
          <a:xfrm>
            <a:off x="2495550" y="2514601"/>
            <a:ext cx="2190750" cy="561974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print('Smaller')</a:t>
            </a:r>
          </a:p>
        </p:txBody>
      </p:sp>
      <p:cxnSp>
        <p:nvCxnSpPr>
          <p:cNvPr id="576" name="Shape 576"/>
          <p:cNvCxnSpPr/>
          <p:nvPr/>
        </p:nvCxnSpPr>
        <p:spPr>
          <a:xfrm rot="10800000">
            <a:off x="3028950" y="2062162"/>
            <a:ext cx="583406" cy="11906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77" name="Shape 577"/>
          <p:cNvCxnSpPr/>
          <p:nvPr/>
        </p:nvCxnSpPr>
        <p:spPr>
          <a:xfrm rot="10800000" flipH="1">
            <a:off x="3587353" y="2062163"/>
            <a:ext cx="11906" cy="483393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78" name="Shape 578"/>
          <p:cNvCxnSpPr/>
          <p:nvPr/>
        </p:nvCxnSpPr>
        <p:spPr>
          <a:xfrm flipH="1">
            <a:off x="3587353" y="3065859"/>
            <a:ext cx="11906" cy="235743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79" name="Shape 579"/>
          <p:cNvCxnSpPr/>
          <p:nvPr/>
        </p:nvCxnSpPr>
        <p:spPr>
          <a:xfrm>
            <a:off x="1987152" y="3314700"/>
            <a:ext cx="1612106" cy="0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0" name="Shape 580"/>
          <p:cNvSpPr/>
          <p:nvPr/>
        </p:nvSpPr>
        <p:spPr>
          <a:xfrm>
            <a:off x="885825" y="3648075"/>
            <a:ext cx="2152650" cy="952500"/>
          </a:xfrm>
          <a:prstGeom prst="diamond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&gt; 20 ?</a:t>
            </a:r>
          </a:p>
        </p:txBody>
      </p:sp>
      <p:cxnSp>
        <p:nvCxnSpPr>
          <p:cNvPr id="581" name="Shape 581"/>
          <p:cNvCxnSpPr/>
          <p:nvPr/>
        </p:nvCxnSpPr>
        <p:spPr>
          <a:xfrm rot="10800000">
            <a:off x="1947863" y="4561284"/>
            <a:ext cx="14287" cy="1207294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2" name="Shape 582"/>
          <p:cNvSpPr txBox="1"/>
          <p:nvPr/>
        </p:nvSpPr>
        <p:spPr>
          <a:xfrm>
            <a:off x="2495550" y="4572001"/>
            <a:ext cx="2190750" cy="561974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print('Bigger')</a:t>
            </a:r>
          </a:p>
        </p:txBody>
      </p:sp>
      <p:cxnSp>
        <p:nvCxnSpPr>
          <p:cNvPr id="583" name="Shape 583"/>
          <p:cNvCxnSpPr/>
          <p:nvPr/>
        </p:nvCxnSpPr>
        <p:spPr>
          <a:xfrm rot="10800000">
            <a:off x="3028950" y="4119562"/>
            <a:ext cx="583406" cy="11906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84" name="Shape 584"/>
          <p:cNvCxnSpPr/>
          <p:nvPr/>
        </p:nvCxnSpPr>
        <p:spPr>
          <a:xfrm rot="10800000" flipH="1">
            <a:off x="3587353" y="4119563"/>
            <a:ext cx="11906" cy="483393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85" name="Shape 585"/>
          <p:cNvCxnSpPr/>
          <p:nvPr/>
        </p:nvCxnSpPr>
        <p:spPr>
          <a:xfrm flipH="1">
            <a:off x="3587353" y="5123258"/>
            <a:ext cx="11906" cy="235743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86" name="Shape 586"/>
          <p:cNvCxnSpPr/>
          <p:nvPr/>
        </p:nvCxnSpPr>
        <p:spPr>
          <a:xfrm>
            <a:off x="1987152" y="5372100"/>
            <a:ext cx="1612106" cy="0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87" name="Shape 587"/>
          <p:cNvCxnSpPr/>
          <p:nvPr/>
        </p:nvCxnSpPr>
        <p:spPr>
          <a:xfrm flipH="1">
            <a:off x="8573691" y="4131469"/>
            <a:ext cx="1581986" cy="1240631"/>
          </a:xfrm>
          <a:prstGeom prst="straightConnector1">
            <a:avLst/>
          </a:prstGeom>
          <a:noFill/>
          <a:ln w="50800" cap="rnd" cmpd="sng">
            <a:solidFill>
              <a:srgbClr val="FF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8" name="Shape 588"/>
          <p:cNvSpPr txBox="1"/>
          <p:nvPr/>
        </p:nvSpPr>
        <p:spPr>
          <a:xfrm>
            <a:off x="933451" y="5743575"/>
            <a:ext cx="2057399" cy="447675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print('Finis')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3311128" y="1581151"/>
            <a:ext cx="544115" cy="46672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4310906" y="208878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defTabSz="685800"/>
            <a:endParaRPr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1" name="Shape 591"/>
          <p:cNvSpPr txBox="1"/>
          <p:nvPr/>
        </p:nvSpPr>
        <p:spPr>
          <a:xfrm>
            <a:off x="1161947" y="4573190"/>
            <a:ext cx="544049" cy="39582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7" name="Shape 589"/>
          <p:cNvSpPr txBox="1"/>
          <p:nvPr/>
        </p:nvSpPr>
        <p:spPr>
          <a:xfrm>
            <a:off x="3327202" y="3574258"/>
            <a:ext cx="544115" cy="46672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28" name="Shape 591"/>
          <p:cNvSpPr txBox="1"/>
          <p:nvPr/>
        </p:nvSpPr>
        <p:spPr>
          <a:xfrm>
            <a:off x="1192903" y="2545558"/>
            <a:ext cx="544049" cy="53101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949260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Comparison Operators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866775" y="1952626"/>
            <a:ext cx="4833235" cy="386901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marL="561975" indent="-259271">
              <a:spcBef>
                <a:spcPts val="0"/>
              </a:spcBef>
              <a:buClr>
                <a:srgbClr val="FFFF00"/>
              </a:buClr>
              <a:buSzPct val="100000"/>
            </a:pPr>
            <a:r>
              <a:rPr lang="en-US" sz="21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Boolean expressions </a:t>
            </a:r>
            <a:r>
              <a:rPr lang="en-US" sz="2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ask a question and produce a Yes or No result which we use to control program flow</a:t>
            </a:r>
          </a:p>
          <a:p>
            <a:pPr marL="561975" indent="-259271">
              <a:buClr>
                <a:srgbClr val="FFFF00"/>
              </a:buClr>
              <a:buSzPct val="100000"/>
            </a:pPr>
            <a:r>
              <a:rPr lang="en-US" sz="21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Boolean expressions</a:t>
            </a:r>
            <a:r>
              <a:rPr lang="en-US" sz="2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using </a:t>
            </a:r>
            <a:r>
              <a:rPr lang="en-US" sz="210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comparison operators</a:t>
            </a:r>
            <a:r>
              <a:rPr lang="en-US" sz="2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evaluate to True / False or Yes / No</a:t>
            </a:r>
          </a:p>
          <a:p>
            <a:pPr marL="561975" indent="-259271">
              <a:buClr>
                <a:srgbClr val="FFFFFF"/>
              </a:buClr>
              <a:buSzPct val="100000"/>
            </a:pPr>
            <a:r>
              <a:rPr lang="en-US" sz="2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Comparison operators look at variables but do not change the variables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3283392" y="5821640"/>
            <a:ext cx="6782175" cy="361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00FF"/>
              </a:buClr>
              <a:buSzPct val="25000"/>
            </a:pPr>
            <a:r>
              <a:rPr lang="en-US" u="sng" kern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http://en.wikipedia.org/wiki/George_Boole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6563797" y="5188078"/>
            <a:ext cx="5095673" cy="3849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Remember:  </a:t>
            </a:r>
            <a:r>
              <a:rPr lang="en-US" sz="2250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2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=</a:t>
            </a:r>
            <a:r>
              <a:rPr lang="en-US" sz="2250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2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used for assignment.</a:t>
            </a:r>
          </a:p>
        </p:txBody>
      </p:sp>
      <p:graphicFrame>
        <p:nvGraphicFramePr>
          <p:cNvPr id="285" name="Shape 285"/>
          <p:cNvGraphicFramePr/>
          <p:nvPr/>
        </p:nvGraphicFramePr>
        <p:xfrm>
          <a:off x="6330332" y="1897693"/>
          <a:ext cx="5329138" cy="29084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0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56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500" b="0" i="0" u="none" dirty="0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Python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500" b="0" i="0" u="none" dirty="0">
                          <a:solidFill>
                            <a:srgbClr val="FFFF00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Meaning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4941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&lt;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Less than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9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&lt;=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Less than or Equal to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9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 == 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Equal to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&gt;=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Greater than or Equal to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9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&gt;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Greater than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rgbClr val="00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!=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bin"/>
                        <a:buNone/>
                      </a:pPr>
                      <a:r>
                        <a:rPr lang="en-US" sz="2300" b="0" i="0" u="none" dirty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Cabin"/>
                        </a:rPr>
                        <a:t>Not equal</a:t>
                      </a:r>
                    </a:p>
                  </a:txBody>
                  <a:tcPr marL="28575" marR="28575" marT="28575" marB="28575" anchor="ctr">
                    <a:lnL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334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Comparison Operators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866775" y="1956214"/>
            <a:ext cx="6598327" cy="41035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x = 5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if x == 5 : 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print('Equals 5')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 New"/>
              </a:rPr>
              <a:t>if x &gt; 4 : 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 New"/>
              </a:rPr>
              <a:t>   print('Greater than 4')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if  x &gt;= 5 :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   print('Greater than or Equals 5')</a:t>
            </a:r>
          </a:p>
          <a:p>
            <a:pPr defTabSz="685800">
              <a:buClr>
                <a:srgbClr val="FF0000"/>
              </a:buClr>
              <a:buSzPct val="25000"/>
            </a:pPr>
            <a:r>
              <a:rPr lang="en-US" sz="2250" kern="0" dirty="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 New"/>
              </a:rPr>
              <a:t>if x &lt; 6 : print('Less than 6')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if x &lt;= 5 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print('Less than or Equals 5')</a:t>
            </a:r>
          </a:p>
          <a:p>
            <a:pPr defTabSz="685800">
              <a:buClr>
                <a:srgbClr val="00FFFF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if x != 6 :</a:t>
            </a:r>
          </a:p>
          <a:p>
            <a:pPr defTabSz="685800">
              <a:buClr>
                <a:srgbClr val="00FFFF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    print('Not equal 6')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7885425" y="2239347"/>
            <a:ext cx="3930572" cy="39021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lnSpc>
                <a:spcPct val="150000"/>
              </a:lnSpc>
              <a:buClr>
                <a:srgbClr val="00FF00"/>
              </a:buClr>
              <a:buSzPct val="25000"/>
            </a:pPr>
            <a:r>
              <a:rPr lang="en-US" sz="2700" kern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Equals 5</a:t>
            </a:r>
          </a:p>
          <a:p>
            <a:pPr defTabSz="685800">
              <a:lnSpc>
                <a:spcPct val="150000"/>
              </a:lnSpc>
              <a:buClr>
                <a:srgbClr val="FF00FF"/>
              </a:buClr>
              <a:buSzPct val="25000"/>
            </a:pPr>
            <a:r>
              <a:rPr lang="en-US" sz="2700" kern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Greater than 4</a:t>
            </a:r>
          </a:p>
          <a:p>
            <a:pPr defTabSz="685800">
              <a:lnSpc>
                <a:spcPct val="150000"/>
              </a:lnSpc>
              <a:buClr>
                <a:srgbClr val="FF7F00"/>
              </a:buClr>
              <a:buSzPct val="25000"/>
            </a:pPr>
            <a:r>
              <a:rPr lang="en-US" sz="2700" kern="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Greater than or Equals 5</a:t>
            </a:r>
          </a:p>
          <a:p>
            <a:pPr defTabSz="685800">
              <a:lnSpc>
                <a:spcPct val="150000"/>
              </a:lnSpc>
              <a:buClr>
                <a:srgbClr val="FF0000"/>
              </a:buClr>
              <a:buSzPct val="25000"/>
            </a:pPr>
            <a:r>
              <a:rPr lang="en-US" sz="2700" kern="0" dirty="0">
                <a:solidFill>
                  <a:srgbClr val="CCCCCC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Less than 6</a:t>
            </a:r>
          </a:p>
          <a:p>
            <a:pPr defTabSz="685800">
              <a:lnSpc>
                <a:spcPct val="150000"/>
              </a:lnSpc>
              <a:buClr>
                <a:srgbClr val="FFFF00"/>
              </a:buClr>
              <a:buSzPct val="25000"/>
            </a:pPr>
            <a:r>
              <a:rPr lang="en-US" sz="2700" kern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Less than or Equals 5</a:t>
            </a:r>
          </a:p>
          <a:p>
            <a:pPr defTabSz="685800">
              <a:lnSpc>
                <a:spcPct val="150000"/>
              </a:lnSpc>
              <a:buClr>
                <a:srgbClr val="00FFFF"/>
              </a:buClr>
              <a:buSzPct val="25000"/>
            </a:pPr>
            <a:r>
              <a:rPr lang="en-US" sz="2700" kern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Not equal 6</a:t>
            </a:r>
          </a:p>
        </p:txBody>
      </p:sp>
    </p:spTree>
    <p:extLst>
      <p:ext uri="{BB962C8B-B14F-4D97-AF65-F5344CB8AC3E}">
        <p14:creationId xmlns:p14="http://schemas.microsoft.com/office/powerpoint/2010/main" val="3562433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1521619" y="423657"/>
            <a:ext cx="7136724" cy="80288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495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One-Way Decisions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73925" y="1157990"/>
            <a:ext cx="4284000" cy="4879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x = 5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4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print('Before 5')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4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if  x == 5 :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4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    print('Is 5')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4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    print('Is Still 5')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40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    print('Third 5')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4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print('Afterwards 5')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4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print('Before 6')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4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if x == 6 :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4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print('Is 6')</a:t>
            </a:r>
            <a:endParaRPr lang="en-US" sz="2400" kern="0" dirty="0">
              <a:solidFill>
                <a:srgbClr val="BBE0E3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4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print('Is Still 6')</a:t>
            </a:r>
            <a:endParaRPr lang="en-US" sz="2400" kern="0" dirty="0">
              <a:solidFill>
                <a:srgbClr val="BBE0E3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40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print('Third 6')</a:t>
            </a:r>
            <a:endParaRPr lang="en-US" sz="2400" kern="0" dirty="0">
              <a:solidFill>
                <a:srgbClr val="BBE0E3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40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print('Afterwards 6')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5491249" y="1566469"/>
            <a:ext cx="2120135" cy="44708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7F00"/>
              </a:buClr>
              <a:buSzPct val="25000"/>
            </a:pPr>
            <a:r>
              <a:rPr lang="en-US" sz="2700" kern="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Before 5</a:t>
            </a:r>
          </a:p>
          <a:p>
            <a:pPr defTabSz="685800">
              <a:buClr>
                <a:srgbClr val="FF7F00"/>
              </a:buClr>
              <a:buSzPct val="25000"/>
            </a:pPr>
            <a:endParaRPr lang="en-US" sz="2700" kern="0" dirty="0">
              <a:solidFill>
                <a:srgbClr val="FF99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700" kern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 5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700" kern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 Still 5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700" kern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Third 5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700" kern="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Afterwards 5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700" kern="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Before 6</a:t>
            </a:r>
          </a:p>
          <a:p>
            <a:pPr defTabSz="685800">
              <a:buClr>
                <a:srgbClr val="FF7F00"/>
              </a:buClr>
              <a:buSzPct val="25000"/>
            </a:pPr>
            <a:endParaRPr lang="en-US" sz="2700" kern="0" dirty="0">
              <a:solidFill>
                <a:srgbClr val="FF99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defTabSz="685800">
              <a:buClr>
                <a:srgbClr val="FF7F00"/>
              </a:buClr>
              <a:buSzPct val="25000"/>
            </a:pPr>
            <a:endParaRPr lang="en-US" sz="2700" kern="0" dirty="0">
              <a:solidFill>
                <a:srgbClr val="FF99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defTabSz="685800">
              <a:buClr>
                <a:srgbClr val="FF7F00"/>
              </a:buClr>
              <a:buSzPct val="25000"/>
            </a:pPr>
            <a:endParaRPr lang="en-US" sz="2700" kern="0" dirty="0">
              <a:solidFill>
                <a:srgbClr val="FF99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700" kern="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Afterwards 6</a:t>
            </a:r>
          </a:p>
        </p:txBody>
      </p:sp>
      <p:cxnSp>
        <p:nvCxnSpPr>
          <p:cNvPr id="301" name="Shape 301"/>
          <p:cNvCxnSpPr/>
          <p:nvPr/>
        </p:nvCxnSpPr>
        <p:spPr>
          <a:xfrm flipH="1" flipV="1">
            <a:off x="4788157" y="2893021"/>
            <a:ext cx="595691" cy="48944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02" name="Shape 302"/>
          <p:cNvCxnSpPr/>
          <p:nvPr/>
        </p:nvCxnSpPr>
        <p:spPr>
          <a:xfrm flipH="1">
            <a:off x="4037090" y="4759302"/>
            <a:ext cx="1252064" cy="87047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03" name="Shape 303"/>
          <p:cNvCxnSpPr/>
          <p:nvPr/>
        </p:nvCxnSpPr>
        <p:spPr>
          <a:xfrm rot="10800000">
            <a:off x="9065451" y="986783"/>
            <a:ext cx="10800" cy="425024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04" name="Shape 304"/>
          <p:cNvSpPr/>
          <p:nvPr/>
        </p:nvSpPr>
        <p:spPr>
          <a:xfrm>
            <a:off x="8003499" y="1407046"/>
            <a:ext cx="2152575" cy="952424"/>
          </a:xfrm>
          <a:prstGeom prst="diamond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== 5 ?</a:t>
            </a:r>
          </a:p>
        </p:txBody>
      </p:sp>
      <p:cxnSp>
        <p:nvCxnSpPr>
          <p:cNvPr id="305" name="Shape 305"/>
          <p:cNvCxnSpPr/>
          <p:nvPr/>
        </p:nvCxnSpPr>
        <p:spPr>
          <a:xfrm rot="10800000">
            <a:off x="9065545" y="2320274"/>
            <a:ext cx="36900" cy="3045600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06" name="Shape 306"/>
          <p:cNvCxnSpPr/>
          <p:nvPr/>
        </p:nvCxnSpPr>
        <p:spPr>
          <a:xfrm rot="10800000">
            <a:off x="10146717" y="1878533"/>
            <a:ext cx="543375" cy="4275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07" name="Shape 307"/>
          <p:cNvCxnSpPr/>
          <p:nvPr/>
        </p:nvCxnSpPr>
        <p:spPr>
          <a:xfrm rot="10800000" flipH="1">
            <a:off x="10705027" y="1878626"/>
            <a:ext cx="11924" cy="483300"/>
          </a:xfrm>
          <a:prstGeom prst="straightConnector1">
            <a:avLst/>
          </a:prstGeom>
          <a:noFill/>
          <a:ln w="508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08" name="Shape 308"/>
          <p:cNvCxnSpPr/>
          <p:nvPr/>
        </p:nvCxnSpPr>
        <p:spPr>
          <a:xfrm>
            <a:off x="9108314" y="4759302"/>
            <a:ext cx="1612124" cy="0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09" name="Shape 309"/>
          <p:cNvSpPr txBox="1"/>
          <p:nvPr/>
        </p:nvSpPr>
        <p:spPr>
          <a:xfrm>
            <a:off x="10024459" y="1250484"/>
            <a:ext cx="835916" cy="46664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9613225" y="3159646"/>
            <a:ext cx="2190824" cy="562049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62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print('Still 5')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9613225" y="3988321"/>
            <a:ext cx="2190824" cy="562049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62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print('Third 5')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8241624" y="2378596"/>
            <a:ext cx="542925" cy="46664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9613225" y="2330971"/>
            <a:ext cx="2190824" cy="562049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62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print('Is 5’)</a:t>
            </a:r>
          </a:p>
        </p:txBody>
      </p:sp>
      <p:cxnSp>
        <p:nvCxnSpPr>
          <p:cNvPr id="314" name="Shape 314"/>
          <p:cNvCxnSpPr>
            <a:endCxn id="313" idx="2"/>
          </p:cNvCxnSpPr>
          <p:nvPr/>
        </p:nvCxnSpPr>
        <p:spPr>
          <a:xfrm rot="10800000" flipH="1">
            <a:off x="10700986" y="2893020"/>
            <a:ext cx="7650" cy="266625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15" name="Shape 315"/>
          <p:cNvCxnSpPr/>
          <p:nvPr/>
        </p:nvCxnSpPr>
        <p:spPr>
          <a:xfrm rot="10800000" flipH="1">
            <a:off x="10700987" y="3749999"/>
            <a:ext cx="7650" cy="266625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16" name="Shape 316"/>
          <p:cNvCxnSpPr/>
          <p:nvPr/>
        </p:nvCxnSpPr>
        <p:spPr>
          <a:xfrm rot="10800000" flipH="1">
            <a:off x="10707164" y="4549826"/>
            <a:ext cx="7650" cy="266625"/>
          </a:xfrm>
          <a:prstGeom prst="straightConnector1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14299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545306" y="559191"/>
            <a:ext cx="10134600" cy="134573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7F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Indentation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709892" y="1944222"/>
            <a:ext cx="10701884" cy="4230126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marL="561975" indent="-259271">
              <a:spcBef>
                <a:spcPts val="0"/>
              </a:spcBef>
              <a:buClr>
                <a:srgbClr val="FF7F00"/>
              </a:buClr>
              <a:buSzPct val="100000"/>
            </a:pPr>
            <a:r>
              <a:rPr lang="en-US" sz="24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Increase indent 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indent after an </a:t>
            </a:r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if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statement or </a:t>
            </a:r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statement (after : )</a:t>
            </a:r>
          </a:p>
          <a:p>
            <a:pPr marL="561975" indent="-259271">
              <a:buClr>
                <a:srgbClr val="FF7F00"/>
              </a:buClr>
              <a:buSzPct val="100000"/>
            </a:pPr>
            <a:r>
              <a:rPr lang="en-US" sz="24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Maintain indent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indicate the </a:t>
            </a:r>
            <a:r>
              <a:rPr lang="en-US" sz="24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scope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of the block (which lines are affected by the</a:t>
            </a:r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if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</a:t>
            </a:r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  <a:p>
            <a:pPr marL="561975" indent="-259271">
              <a:buClr>
                <a:srgbClr val="FF7F00"/>
              </a:buClr>
              <a:buSzPct val="100000"/>
            </a:pPr>
            <a:r>
              <a:rPr lang="en-US" sz="24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Reduce indent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back to 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level of the </a:t>
            </a:r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if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statement or </a:t>
            </a:r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statement to indicate the end of the block</a:t>
            </a:r>
          </a:p>
          <a:p>
            <a:pPr marL="561975" indent="-259271">
              <a:buClr>
                <a:srgbClr val="FFFF00"/>
              </a:buClr>
              <a:buSzPct val="100000"/>
            </a:pPr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Blank lines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are ignored - they do not affect </a:t>
            </a:r>
            <a:r>
              <a:rPr lang="en-US" sz="24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indentation</a:t>
            </a:r>
          </a:p>
          <a:p>
            <a:pPr marL="561975" indent="-259271">
              <a:buClr>
                <a:srgbClr val="FFFF00"/>
              </a:buClr>
              <a:buSzPct val="100000"/>
            </a:pPr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Comments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on a line by themselves are ignored with regard to</a:t>
            </a:r>
            <a:r>
              <a:rPr lang="en-US" sz="24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indentation</a:t>
            </a:r>
          </a:p>
        </p:txBody>
      </p:sp>
    </p:spTree>
    <p:extLst>
      <p:ext uri="{BB962C8B-B14F-4D97-AF65-F5344CB8AC3E}">
        <p14:creationId xmlns:p14="http://schemas.microsoft.com/office/powerpoint/2010/main" val="2158819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Warning:</a:t>
            </a:r>
            <a:r>
              <a:rPr lang="en-US" sz="5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570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Turn </a:t>
            </a:r>
            <a:r>
              <a:rPr lang="en-US" sz="5700" u="sng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Off</a:t>
            </a:r>
            <a:r>
              <a:rPr lang="en-US" sz="570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Tabs!!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866775" y="1952626"/>
            <a:ext cx="10641666" cy="4230126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marL="561975" indent="-259271"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Atom automatically uses spaces for files with ".</a:t>
            </a:r>
            <a:r>
              <a:rPr lang="en-US" sz="240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" extension (nice!)</a:t>
            </a:r>
          </a:p>
          <a:p>
            <a:pPr marL="561975" indent="-259271">
              <a:spcBef>
                <a:spcPts val="0"/>
              </a:spcBef>
              <a:buSzPct val="100000"/>
            </a:pPr>
            <a:endParaRPr lang="en-US" sz="24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561975" indent="-259271"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Most text editors can turn </a:t>
            </a:r>
            <a:r>
              <a:rPr lang="en-US" sz="24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tabs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into </a:t>
            </a:r>
            <a:r>
              <a:rPr lang="en-US" sz="24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spaces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make sure to enable this feature</a:t>
            </a:r>
          </a:p>
          <a:p>
            <a:pPr marL="521780" lvl="1" indent="0">
              <a:buSzPct val="100000"/>
              <a:buNone/>
            </a:pPr>
            <a:r>
              <a:rPr lang="en-US" sz="240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 NotePad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++:  Settings -&gt; Preferences -&gt; Language Menu/</a:t>
            </a:r>
            <a:r>
              <a:rPr lang="en-US" sz="24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Settings</a:t>
            </a:r>
          </a:p>
          <a:p>
            <a:pPr marL="521780" lvl="1" indent="0">
              <a:buSzPct val="100000"/>
              <a:buNone/>
            </a:pPr>
            <a:r>
              <a:rPr lang="en-US" sz="240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 TextWrangler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 </a:t>
            </a:r>
            <a:r>
              <a:rPr lang="en-US" sz="240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TextWrangler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-&gt; Preferences -&gt; Editor Defaults</a:t>
            </a:r>
          </a:p>
          <a:p>
            <a:pPr marL="561975" indent="-259271">
              <a:buSzPct val="100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cares a *lot* about how far a line is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indented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 If you mix </a:t>
            </a:r>
            <a:r>
              <a:rPr lang="en-US" sz="24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tabs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</a:t>
            </a:r>
            <a:r>
              <a:rPr lang="en-US" sz="24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spaces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you may get </a:t>
            </a:r>
            <a:r>
              <a:rPr lang="en-US" sz="2400" dirty="0">
                <a:solidFill>
                  <a:schemeClr val="lt1"/>
                </a:solidFill>
              </a:rPr>
              <a:t>“</a:t>
            </a:r>
            <a:r>
              <a:rPr lang="en-US" sz="24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indentation errors</a:t>
            </a:r>
            <a:r>
              <a:rPr lang="en-US" sz="2400" dirty="0">
                <a:solidFill>
                  <a:schemeClr val="lt1"/>
                </a:solidFill>
              </a:rPr>
              <a:t>”</a:t>
            </a: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even if everything looks fine</a:t>
            </a:r>
          </a:p>
        </p:txBody>
      </p:sp>
    </p:spTree>
    <p:extLst>
      <p:ext uri="{BB962C8B-B14F-4D97-AF65-F5344CB8AC3E}">
        <p14:creationId xmlns:p14="http://schemas.microsoft.com/office/powerpoint/2010/main" val="97728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8942-1354-2F40-91C0-0921EE255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510" y="365125"/>
            <a:ext cx="10515600" cy="1325563"/>
          </a:xfrm>
        </p:spPr>
        <p:txBody>
          <a:bodyPr/>
          <a:lstStyle/>
          <a:p>
            <a:r>
              <a:rPr lang="en-US" dirty="0"/>
              <a:t>Please introduce yourself!</a:t>
            </a:r>
          </a:p>
        </p:txBody>
      </p:sp>
      <p:pic>
        <p:nvPicPr>
          <p:cNvPr id="5" name="Picture 4" descr="A brown bear standing next to a wire fence&#10;&#10;Description automatically generated">
            <a:extLst>
              <a:ext uri="{FF2B5EF4-FFF2-40B4-BE49-F238E27FC236}">
                <a16:creationId xmlns:a16="http://schemas.microsoft.com/office/drawing/2014/main" id="{1B48B0A5-1AC6-4843-A4D5-1547A43C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658" y="1690688"/>
            <a:ext cx="5972683" cy="44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48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31" y="622639"/>
            <a:ext cx="5770160" cy="439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3327" y="2718218"/>
            <a:ext cx="5816340" cy="336269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/>
          <p:nvPr/>
        </p:nvSpPr>
        <p:spPr>
          <a:xfrm>
            <a:off x="1442804" y="1357313"/>
            <a:ext cx="952500" cy="952500"/>
          </a:xfrm>
          <a:prstGeom prst="rightArrow">
            <a:avLst>
              <a:gd name="adj1" fmla="val 41925"/>
              <a:gd name="adj2" fmla="val 23141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8990198" y="4885232"/>
            <a:ext cx="952500" cy="952500"/>
          </a:xfrm>
          <a:prstGeom prst="rightArrow">
            <a:avLst>
              <a:gd name="adj1" fmla="val 28791"/>
              <a:gd name="adj2" fmla="val 26088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7917656" y="733425"/>
            <a:ext cx="3209925" cy="1247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This will save you much unnecessary pain.</a:t>
            </a:r>
          </a:p>
        </p:txBody>
      </p:sp>
    </p:spTree>
    <p:extLst>
      <p:ext uri="{BB962C8B-B14F-4D97-AF65-F5344CB8AC3E}">
        <p14:creationId xmlns:p14="http://schemas.microsoft.com/office/powerpoint/2010/main" val="4206023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4046991" y="1803733"/>
            <a:ext cx="5938753" cy="4504875"/>
          </a:xfrm>
          <a:prstGeom prst="rect">
            <a:avLst/>
          </a:prstGeom>
          <a:noFill/>
          <a:ln w="127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400" b="1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x = 5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if x &gt; 2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 print('Bigger than 2')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 print('Still bigger')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print('Done with 2')</a:t>
            </a:r>
          </a:p>
          <a:p>
            <a:pPr algn="ctr" defTabSz="685800"/>
            <a:endParaRPr sz="240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for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in range(5)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 print(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 if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&gt; 2 :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     print('Bigger than 2')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 print('Done with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',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print('All Done') 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3108722" y="717975"/>
            <a:ext cx="5387578" cy="9429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00FF00"/>
              </a:buClr>
              <a:buSzPct val="25000"/>
            </a:pPr>
            <a:r>
              <a:rPr lang="en-US" sz="2700" kern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increase / </a:t>
            </a:r>
            <a:r>
              <a:rPr lang="en-US" sz="2700" kern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maintain</a:t>
            </a:r>
            <a:r>
              <a:rPr lang="en-US" sz="2700" kern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after if or for</a:t>
            </a:r>
          </a:p>
          <a:p>
            <a:pPr algn="ctr" defTabSz="685800">
              <a:buClr>
                <a:srgbClr val="00FF00"/>
              </a:buClr>
            </a:pPr>
            <a:endParaRPr sz="900" kern="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 defTabSz="685800">
              <a:buClr>
                <a:srgbClr val="FF00FF"/>
              </a:buClr>
              <a:buSzPct val="25000"/>
            </a:pPr>
            <a:r>
              <a:rPr lang="en-US" sz="2700" kern="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decrease </a:t>
            </a:r>
            <a:r>
              <a:rPr lang="en-US" sz="2700" kern="0" dirty="0">
                <a:solidFill>
                  <a:srgbClr val="F3F3F3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indicate end of block</a:t>
            </a:r>
          </a:p>
          <a:p>
            <a:pPr defTabSz="685800">
              <a:buClr>
                <a:srgbClr val="FF7F00"/>
              </a:buClr>
            </a:pP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45" name="Shape 345"/>
          <p:cNvCxnSpPr/>
          <p:nvPr/>
        </p:nvCxnSpPr>
        <p:spPr>
          <a:xfrm>
            <a:off x="2390321" y="3590925"/>
            <a:ext cx="426150" cy="0"/>
          </a:xfrm>
          <a:prstGeom prst="straightConnector1">
            <a:avLst/>
          </a:prstGeom>
          <a:noFill/>
          <a:ln w="762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46" name="Shape 346"/>
          <p:cNvCxnSpPr/>
          <p:nvPr/>
        </p:nvCxnSpPr>
        <p:spPr>
          <a:xfrm rot="10800000">
            <a:off x="2864146" y="2790797"/>
            <a:ext cx="504899" cy="3599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47" name="Shape 347"/>
          <p:cNvCxnSpPr/>
          <p:nvPr/>
        </p:nvCxnSpPr>
        <p:spPr>
          <a:xfrm rot="10800000">
            <a:off x="3377400" y="5394721"/>
            <a:ext cx="504899" cy="3599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48" name="Shape 348"/>
          <p:cNvCxnSpPr/>
          <p:nvPr/>
        </p:nvCxnSpPr>
        <p:spPr>
          <a:xfrm>
            <a:off x="2846216" y="5715000"/>
            <a:ext cx="426150" cy="0"/>
          </a:xfrm>
          <a:prstGeom prst="straightConnector1">
            <a:avLst/>
          </a:prstGeom>
          <a:noFill/>
          <a:ln w="762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49" name="Shape 349"/>
          <p:cNvCxnSpPr/>
          <p:nvPr/>
        </p:nvCxnSpPr>
        <p:spPr>
          <a:xfrm rot="10800000">
            <a:off x="2872501" y="4705322"/>
            <a:ext cx="504899" cy="3599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50" name="Shape 350"/>
          <p:cNvCxnSpPr/>
          <p:nvPr/>
        </p:nvCxnSpPr>
        <p:spPr>
          <a:xfrm rot="10800000">
            <a:off x="2872501" y="3181322"/>
            <a:ext cx="504899" cy="3599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51" name="Shape 351"/>
          <p:cNvCxnSpPr/>
          <p:nvPr/>
        </p:nvCxnSpPr>
        <p:spPr>
          <a:xfrm rot="10800000">
            <a:off x="2872501" y="5095846"/>
            <a:ext cx="504899" cy="3599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52" name="Shape 352"/>
          <p:cNvCxnSpPr/>
          <p:nvPr/>
        </p:nvCxnSpPr>
        <p:spPr>
          <a:xfrm rot="10800000">
            <a:off x="2446351" y="4288549"/>
            <a:ext cx="504899" cy="3599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53" name="Shape 353"/>
          <p:cNvCxnSpPr/>
          <p:nvPr/>
        </p:nvCxnSpPr>
        <p:spPr>
          <a:xfrm rot="10800000">
            <a:off x="2546656" y="2028796"/>
            <a:ext cx="504899" cy="3599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54" name="Shape 354"/>
          <p:cNvCxnSpPr/>
          <p:nvPr/>
        </p:nvCxnSpPr>
        <p:spPr>
          <a:xfrm rot="10800000">
            <a:off x="2546656" y="2390746"/>
            <a:ext cx="504899" cy="3599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55" name="Shape 355"/>
          <p:cNvCxnSpPr/>
          <p:nvPr/>
        </p:nvCxnSpPr>
        <p:spPr>
          <a:xfrm>
            <a:off x="2446350" y="6057900"/>
            <a:ext cx="426150" cy="0"/>
          </a:xfrm>
          <a:prstGeom prst="straightConnector1">
            <a:avLst/>
          </a:prstGeom>
          <a:noFill/>
          <a:ln w="762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4293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363"/>
          <p:cNvSpPr txBox="1"/>
          <p:nvPr/>
        </p:nvSpPr>
        <p:spPr>
          <a:xfrm>
            <a:off x="3448838" y="4044385"/>
            <a:ext cx="5778000" cy="1815974"/>
          </a:xfrm>
          <a:prstGeom prst="rect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Shape 364"/>
          <p:cNvSpPr txBox="1"/>
          <p:nvPr/>
        </p:nvSpPr>
        <p:spPr>
          <a:xfrm>
            <a:off x="3432525" y="2206330"/>
            <a:ext cx="5778000" cy="1131974"/>
          </a:xfrm>
          <a:prstGeom prst="rect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Shape 362"/>
          <p:cNvSpPr txBox="1"/>
          <p:nvPr/>
        </p:nvSpPr>
        <p:spPr>
          <a:xfrm>
            <a:off x="4149901" y="4735107"/>
            <a:ext cx="4782824" cy="76274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3448837" y="1828801"/>
            <a:ext cx="5938753" cy="4391099"/>
          </a:xfrm>
          <a:prstGeom prst="rect">
            <a:avLst/>
          </a:prstGeom>
          <a:noFill/>
          <a:ln w="12700" cap="rnd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x = 5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if x &gt; 2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print('Bigger than 2')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print('Still bigger')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print('Done with 2')</a:t>
            </a:r>
          </a:p>
          <a:p>
            <a:pPr algn="ctr" defTabSz="685800"/>
            <a:endParaRPr sz="240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for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in range(5)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print(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if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&gt; 2 :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    print('Bigger than 2')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print('Done with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',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print('All Done')</a:t>
            </a:r>
          </a:p>
        </p:txBody>
      </p:sp>
      <p:sp>
        <p:nvSpPr>
          <p:cNvPr id="15" name="Shape 361"/>
          <p:cNvSpPr txBox="1"/>
          <p:nvPr/>
        </p:nvSpPr>
        <p:spPr>
          <a:xfrm>
            <a:off x="1610607" y="393492"/>
            <a:ext cx="9033581" cy="11210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00FF"/>
              </a:buClr>
              <a:buSzPct val="25000"/>
            </a:pPr>
            <a:r>
              <a:rPr lang="en-US" sz="4950" kern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Think About begin/end Blocks</a:t>
            </a:r>
          </a:p>
          <a:p>
            <a:pPr defTabSz="685800">
              <a:buClr>
                <a:srgbClr val="FF7F00"/>
              </a:buClr>
            </a:pPr>
            <a:endParaRPr sz="1050" kern="0" dirty="0">
              <a:solidFill>
                <a:srgbClr val="FFFF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3129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/>
        </p:nvSpPr>
        <p:spPr>
          <a:xfrm>
            <a:off x="598106" y="2407838"/>
            <a:ext cx="5215364" cy="24995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x = 42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if x &gt; 1 :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print('More than one')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</a:t>
            </a:r>
            <a:r>
              <a:rPr lang="en-US" sz="2250" kern="0" dirty="0">
                <a:solidFill>
                  <a:srgbClr val="FF00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if x &lt; 100 : 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       print('Less than 100') 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print('All done')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876301" y="517162"/>
            <a:ext cx="3609974" cy="1625963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algn="ctr" defTabSz="685800">
              <a:buClr>
                <a:srgbClr val="FFFF00"/>
              </a:buClr>
              <a:buSzPct val="25000"/>
            </a:pPr>
            <a:r>
              <a:rPr lang="en-US" sz="4950" kern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Nested Decisions</a:t>
            </a:r>
          </a:p>
        </p:txBody>
      </p:sp>
      <p:cxnSp>
        <p:nvCxnSpPr>
          <p:cNvPr id="381" name="Shape 381"/>
          <p:cNvCxnSpPr/>
          <p:nvPr/>
        </p:nvCxnSpPr>
        <p:spPr>
          <a:xfrm rot="10800000">
            <a:off x="7088446" y="622596"/>
            <a:ext cx="9949" cy="306171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69" name="Shape 369"/>
          <p:cNvSpPr/>
          <p:nvPr/>
        </p:nvSpPr>
        <p:spPr>
          <a:xfrm>
            <a:off x="5989814" y="887047"/>
            <a:ext cx="2225108" cy="921830"/>
          </a:xfrm>
          <a:prstGeom prst="diamond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&gt; 1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7690433" y="1824772"/>
            <a:ext cx="2616488" cy="794681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print('More than one’)</a:t>
            </a:r>
          </a:p>
        </p:txBody>
      </p:sp>
      <p:sp>
        <p:nvSpPr>
          <p:cNvPr id="371" name="Shape 371"/>
          <p:cNvSpPr/>
          <p:nvPr/>
        </p:nvSpPr>
        <p:spPr>
          <a:xfrm>
            <a:off x="7690432" y="2897591"/>
            <a:ext cx="2598608" cy="921830"/>
          </a:xfrm>
          <a:prstGeom prst="diamond">
            <a:avLst/>
          </a:prstGeom>
          <a:noFill/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&lt; 100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9477532" y="3787635"/>
            <a:ext cx="2495861" cy="794681"/>
          </a:xfrm>
          <a:prstGeom prst="rect">
            <a:avLst/>
          </a:prstGeom>
          <a:noFill/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19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print('Less </a:t>
            </a:r>
            <a:r>
              <a:rPr lang="en-US" sz="19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than </a:t>
            </a:r>
            <a:r>
              <a:rPr lang="en-US" sz="195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100')</a:t>
            </a:r>
            <a:endParaRPr lang="en-US" sz="1950" kern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6013655" y="5321369"/>
            <a:ext cx="2169479" cy="794618"/>
          </a:xfrm>
          <a:prstGeom prst="rect">
            <a:avLst/>
          </a:prstGeom>
          <a:noFill/>
          <a:ln w="508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195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print('All Done')</a:t>
            </a:r>
          </a:p>
        </p:txBody>
      </p:sp>
      <p:cxnSp>
        <p:nvCxnSpPr>
          <p:cNvPr id="374" name="Shape 374"/>
          <p:cNvCxnSpPr/>
          <p:nvPr/>
        </p:nvCxnSpPr>
        <p:spPr>
          <a:xfrm rot="10800000" flipH="1">
            <a:off x="8199029" y="1336958"/>
            <a:ext cx="845303" cy="2064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75" name="Shape 375"/>
          <p:cNvCxnSpPr/>
          <p:nvPr/>
        </p:nvCxnSpPr>
        <p:spPr>
          <a:xfrm rot="10800000" flipH="1">
            <a:off x="9037417" y="1336871"/>
            <a:ext cx="6946" cy="473993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76" name="Shape 376"/>
          <p:cNvCxnSpPr/>
          <p:nvPr/>
        </p:nvCxnSpPr>
        <p:spPr>
          <a:xfrm rot="10800000" flipH="1">
            <a:off x="7075546" y="1799937"/>
            <a:ext cx="22847" cy="3513484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77" name="Shape 377"/>
          <p:cNvCxnSpPr/>
          <p:nvPr/>
        </p:nvCxnSpPr>
        <p:spPr>
          <a:xfrm>
            <a:off x="10273147" y="3342613"/>
            <a:ext cx="457935" cy="8940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78" name="Shape 378"/>
          <p:cNvCxnSpPr/>
          <p:nvPr/>
        </p:nvCxnSpPr>
        <p:spPr>
          <a:xfrm rot="10800000" flipH="1">
            <a:off x="10706248" y="3382643"/>
            <a:ext cx="5069" cy="406977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79" name="Shape 379"/>
          <p:cNvCxnSpPr>
            <a:stCxn id="371" idx="0"/>
            <a:endCxn id="370" idx="2"/>
          </p:cNvCxnSpPr>
          <p:nvPr/>
        </p:nvCxnSpPr>
        <p:spPr>
          <a:xfrm flipV="1">
            <a:off x="8989737" y="2619452"/>
            <a:ext cx="8941" cy="278139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0" name="Shape 380"/>
          <p:cNvCxnSpPr/>
          <p:nvPr/>
        </p:nvCxnSpPr>
        <p:spPr>
          <a:xfrm>
            <a:off x="7122235" y="4963763"/>
            <a:ext cx="3562159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2" name="Shape 382"/>
          <p:cNvSpPr txBox="1"/>
          <p:nvPr/>
        </p:nvSpPr>
        <p:spPr>
          <a:xfrm>
            <a:off x="8518888" y="922808"/>
            <a:ext cx="688823" cy="349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10306921" y="2941298"/>
            <a:ext cx="688367" cy="349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cxnSp>
        <p:nvCxnSpPr>
          <p:cNvPr id="384" name="Shape 384"/>
          <p:cNvCxnSpPr/>
          <p:nvPr/>
        </p:nvCxnSpPr>
        <p:spPr>
          <a:xfrm rot="10800000">
            <a:off x="9002649" y="3842268"/>
            <a:ext cx="0" cy="1121493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5" name="Shape 385"/>
          <p:cNvSpPr txBox="1"/>
          <p:nvPr/>
        </p:nvSpPr>
        <p:spPr>
          <a:xfrm>
            <a:off x="8539747" y="3799554"/>
            <a:ext cx="338732" cy="349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6600809" y="1908213"/>
            <a:ext cx="338732" cy="349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cxnSp>
        <p:nvCxnSpPr>
          <p:cNvPr id="389" name="Shape 389"/>
          <p:cNvCxnSpPr/>
          <p:nvPr/>
        </p:nvCxnSpPr>
        <p:spPr>
          <a:xfrm rot="10800000" flipH="1">
            <a:off x="10706248" y="4622346"/>
            <a:ext cx="5069" cy="406977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225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66776" y="559191"/>
            <a:ext cx="5818583" cy="1238653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495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Two-way Decisions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866776" y="1952626"/>
            <a:ext cx="4406015" cy="4230126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marL="561975" indent="-278321"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Sometimes we want to do one thing if a logical expression is true and something else if the expression is false</a:t>
            </a:r>
          </a:p>
          <a:p>
            <a:pPr marL="561975" indent="-278321"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like a fork in the road - we must choose </a:t>
            </a:r>
            <a:r>
              <a:rPr lang="en-US" sz="2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one or the other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path but not both</a:t>
            </a:r>
          </a:p>
        </p:txBody>
      </p:sp>
      <p:sp>
        <p:nvSpPr>
          <p:cNvPr id="396" name="Shape 396"/>
          <p:cNvSpPr/>
          <p:nvPr/>
        </p:nvSpPr>
        <p:spPr>
          <a:xfrm>
            <a:off x="7485405" y="2430835"/>
            <a:ext cx="2443117" cy="1012148"/>
          </a:xfrm>
          <a:prstGeom prst="diamond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&gt; 2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9588232" y="3460435"/>
            <a:ext cx="2382038" cy="872542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print('Bigger')</a:t>
            </a:r>
          </a:p>
        </p:txBody>
      </p:sp>
      <p:cxnSp>
        <p:nvCxnSpPr>
          <p:cNvPr id="398" name="Shape 398"/>
          <p:cNvCxnSpPr/>
          <p:nvPr/>
        </p:nvCxnSpPr>
        <p:spPr>
          <a:xfrm rot="10800000" flipH="1">
            <a:off x="9911072" y="2919459"/>
            <a:ext cx="958704" cy="8725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99" name="Shape 399"/>
          <p:cNvCxnSpPr/>
          <p:nvPr/>
        </p:nvCxnSpPr>
        <p:spPr>
          <a:xfrm rot="10800000" flipH="1">
            <a:off x="10831603" y="2932547"/>
            <a:ext cx="13088" cy="512618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00" name="Shape 400"/>
          <p:cNvCxnSpPr/>
          <p:nvPr/>
        </p:nvCxnSpPr>
        <p:spPr>
          <a:xfrm rot="10800000" flipH="1">
            <a:off x="8728778" y="4660179"/>
            <a:ext cx="2117004" cy="21814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01" name="Shape 401"/>
          <p:cNvSpPr txBox="1"/>
          <p:nvPr/>
        </p:nvSpPr>
        <p:spPr>
          <a:xfrm>
            <a:off x="10262270" y="2470100"/>
            <a:ext cx="607506" cy="3839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7170199" y="2470100"/>
            <a:ext cx="371921" cy="3839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cxnSp>
        <p:nvCxnSpPr>
          <p:cNvPr id="403" name="Shape 403"/>
          <p:cNvCxnSpPr/>
          <p:nvPr/>
        </p:nvCxnSpPr>
        <p:spPr>
          <a:xfrm rot="10800000">
            <a:off x="10826150" y="4324251"/>
            <a:ext cx="6544" cy="317386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4" name="Shape 404"/>
          <p:cNvCxnSpPr/>
          <p:nvPr/>
        </p:nvCxnSpPr>
        <p:spPr>
          <a:xfrm rot="10800000">
            <a:off x="8716780" y="1986929"/>
            <a:ext cx="3272" cy="472263"/>
          </a:xfrm>
          <a:prstGeom prst="straightConnector1">
            <a:avLst/>
          </a:prstGeom>
          <a:noFill/>
          <a:ln w="63500" cap="rnd" cmpd="sng">
            <a:solidFill>
              <a:srgbClr val="FF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05" name="Shape 405"/>
          <p:cNvSpPr txBox="1"/>
          <p:nvPr/>
        </p:nvSpPr>
        <p:spPr>
          <a:xfrm>
            <a:off x="7546484" y="1313983"/>
            <a:ext cx="2382038" cy="663131"/>
          </a:xfrm>
          <a:prstGeom prst="rect">
            <a:avLst/>
          </a:prstGeom>
          <a:noFill/>
          <a:ln w="50800" cap="rnd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= 4</a:t>
            </a:r>
          </a:p>
        </p:txBody>
      </p:sp>
      <p:cxnSp>
        <p:nvCxnSpPr>
          <p:cNvPr id="406" name="Shape 406"/>
          <p:cNvCxnSpPr/>
          <p:nvPr/>
        </p:nvCxnSpPr>
        <p:spPr>
          <a:xfrm>
            <a:off x="6604138" y="2932547"/>
            <a:ext cx="907444" cy="4364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7" name="Shape 407"/>
          <p:cNvCxnSpPr/>
          <p:nvPr/>
        </p:nvCxnSpPr>
        <p:spPr>
          <a:xfrm rot="10800000" flipH="1">
            <a:off x="6591050" y="2932547"/>
            <a:ext cx="13088" cy="512618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08" name="Shape 408"/>
          <p:cNvSpPr txBox="1"/>
          <p:nvPr/>
        </p:nvSpPr>
        <p:spPr>
          <a:xfrm>
            <a:off x="5312689" y="3451710"/>
            <a:ext cx="2545436" cy="872542"/>
          </a:xfrm>
          <a:prstGeom prst="rect">
            <a:avLst/>
          </a:prstGeom>
          <a:noFill/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print('Not bigger')</a:t>
            </a:r>
          </a:p>
        </p:txBody>
      </p:sp>
      <p:cxnSp>
        <p:nvCxnSpPr>
          <p:cNvPr id="409" name="Shape 409"/>
          <p:cNvCxnSpPr/>
          <p:nvPr/>
        </p:nvCxnSpPr>
        <p:spPr>
          <a:xfrm flipH="1">
            <a:off x="6587777" y="4666724"/>
            <a:ext cx="2142089" cy="2181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0" name="Shape 410"/>
          <p:cNvCxnSpPr/>
          <p:nvPr/>
        </p:nvCxnSpPr>
        <p:spPr>
          <a:xfrm rot="10800000">
            <a:off x="6568145" y="4332977"/>
            <a:ext cx="6544" cy="317386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11" name="Shape 411"/>
          <p:cNvCxnSpPr/>
          <p:nvPr/>
        </p:nvCxnSpPr>
        <p:spPr>
          <a:xfrm rot="10800000" flipH="1">
            <a:off x="8737503" y="4712532"/>
            <a:ext cx="13088" cy="512618"/>
          </a:xfrm>
          <a:prstGeom prst="straightConnector1">
            <a:avLst/>
          </a:prstGeom>
          <a:noFill/>
          <a:ln w="635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12" name="Shape 412"/>
          <p:cNvSpPr txBox="1"/>
          <p:nvPr/>
        </p:nvSpPr>
        <p:spPr>
          <a:xfrm>
            <a:off x="7511582" y="5205519"/>
            <a:ext cx="2382038" cy="663131"/>
          </a:xfrm>
          <a:prstGeom prst="rect">
            <a:avLst/>
          </a:prstGeom>
          <a:noFill/>
          <a:ln w="508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print('All Done')</a:t>
            </a:r>
          </a:p>
        </p:txBody>
      </p:sp>
    </p:spTree>
    <p:extLst>
      <p:ext uri="{BB962C8B-B14F-4D97-AF65-F5344CB8AC3E}">
        <p14:creationId xmlns:p14="http://schemas.microsoft.com/office/powerpoint/2010/main" val="3974083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66776" y="844538"/>
            <a:ext cx="5818583" cy="134573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495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Two-way Decisions with else:</a:t>
            </a:r>
          </a:p>
        </p:txBody>
      </p:sp>
      <p:sp>
        <p:nvSpPr>
          <p:cNvPr id="396" name="Shape 396"/>
          <p:cNvSpPr/>
          <p:nvPr/>
        </p:nvSpPr>
        <p:spPr>
          <a:xfrm>
            <a:off x="7485405" y="2430835"/>
            <a:ext cx="2443117" cy="1012148"/>
          </a:xfrm>
          <a:prstGeom prst="diamond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&gt; 2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9588232" y="3460435"/>
            <a:ext cx="2382038" cy="872542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print('Bigger')</a:t>
            </a:r>
          </a:p>
        </p:txBody>
      </p:sp>
      <p:cxnSp>
        <p:nvCxnSpPr>
          <p:cNvPr id="398" name="Shape 398"/>
          <p:cNvCxnSpPr/>
          <p:nvPr/>
        </p:nvCxnSpPr>
        <p:spPr>
          <a:xfrm rot="10800000" flipH="1">
            <a:off x="9911072" y="2919459"/>
            <a:ext cx="958704" cy="8725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99" name="Shape 399"/>
          <p:cNvCxnSpPr/>
          <p:nvPr/>
        </p:nvCxnSpPr>
        <p:spPr>
          <a:xfrm rot="10800000" flipH="1">
            <a:off x="10831603" y="2932547"/>
            <a:ext cx="13088" cy="512618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00" name="Shape 400"/>
          <p:cNvCxnSpPr/>
          <p:nvPr/>
        </p:nvCxnSpPr>
        <p:spPr>
          <a:xfrm rot="10800000" flipH="1">
            <a:off x="8728778" y="4660179"/>
            <a:ext cx="2117004" cy="21814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01" name="Shape 401"/>
          <p:cNvSpPr txBox="1"/>
          <p:nvPr/>
        </p:nvSpPr>
        <p:spPr>
          <a:xfrm>
            <a:off x="10262270" y="2470100"/>
            <a:ext cx="607506" cy="3839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7170199" y="2470100"/>
            <a:ext cx="371921" cy="3839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cxnSp>
        <p:nvCxnSpPr>
          <p:cNvPr id="403" name="Shape 403"/>
          <p:cNvCxnSpPr/>
          <p:nvPr/>
        </p:nvCxnSpPr>
        <p:spPr>
          <a:xfrm rot="10800000">
            <a:off x="10826150" y="4324251"/>
            <a:ext cx="6544" cy="317386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4" name="Shape 404"/>
          <p:cNvCxnSpPr/>
          <p:nvPr/>
        </p:nvCxnSpPr>
        <p:spPr>
          <a:xfrm rot="10800000">
            <a:off x="8716780" y="1986929"/>
            <a:ext cx="3272" cy="472263"/>
          </a:xfrm>
          <a:prstGeom prst="straightConnector1">
            <a:avLst/>
          </a:prstGeom>
          <a:noFill/>
          <a:ln w="63500" cap="rnd" cmpd="sng">
            <a:solidFill>
              <a:srgbClr val="FF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05" name="Shape 405"/>
          <p:cNvSpPr txBox="1"/>
          <p:nvPr/>
        </p:nvSpPr>
        <p:spPr>
          <a:xfrm>
            <a:off x="7546484" y="1313983"/>
            <a:ext cx="2382038" cy="663131"/>
          </a:xfrm>
          <a:prstGeom prst="rect">
            <a:avLst/>
          </a:prstGeom>
          <a:noFill/>
          <a:ln w="50800" cap="rnd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= 4</a:t>
            </a:r>
          </a:p>
        </p:txBody>
      </p:sp>
      <p:cxnSp>
        <p:nvCxnSpPr>
          <p:cNvPr id="406" name="Shape 406"/>
          <p:cNvCxnSpPr/>
          <p:nvPr/>
        </p:nvCxnSpPr>
        <p:spPr>
          <a:xfrm rot="10800000" flipH="1">
            <a:off x="6604138" y="2936910"/>
            <a:ext cx="958704" cy="8725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7" name="Shape 407"/>
          <p:cNvCxnSpPr/>
          <p:nvPr/>
        </p:nvCxnSpPr>
        <p:spPr>
          <a:xfrm rot="10800000" flipH="1">
            <a:off x="6591050" y="2932547"/>
            <a:ext cx="13088" cy="512618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09" name="Shape 409"/>
          <p:cNvCxnSpPr/>
          <p:nvPr/>
        </p:nvCxnSpPr>
        <p:spPr>
          <a:xfrm flipH="1">
            <a:off x="6587777" y="4666724"/>
            <a:ext cx="2142089" cy="2181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0" name="Shape 410"/>
          <p:cNvCxnSpPr/>
          <p:nvPr/>
        </p:nvCxnSpPr>
        <p:spPr>
          <a:xfrm rot="10800000">
            <a:off x="6568145" y="4332977"/>
            <a:ext cx="6544" cy="317386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11" name="Shape 411"/>
          <p:cNvCxnSpPr/>
          <p:nvPr/>
        </p:nvCxnSpPr>
        <p:spPr>
          <a:xfrm rot="10800000" flipH="1">
            <a:off x="8737503" y="4712532"/>
            <a:ext cx="13088" cy="512618"/>
          </a:xfrm>
          <a:prstGeom prst="straightConnector1">
            <a:avLst/>
          </a:prstGeom>
          <a:noFill/>
          <a:ln w="635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12" name="Shape 412"/>
          <p:cNvSpPr txBox="1"/>
          <p:nvPr/>
        </p:nvSpPr>
        <p:spPr>
          <a:xfrm>
            <a:off x="7511582" y="5205519"/>
            <a:ext cx="2382038" cy="663131"/>
          </a:xfrm>
          <a:prstGeom prst="rect">
            <a:avLst/>
          </a:prstGeom>
          <a:noFill/>
          <a:ln w="508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print('All Done')</a:t>
            </a:r>
          </a:p>
        </p:txBody>
      </p:sp>
      <p:sp>
        <p:nvSpPr>
          <p:cNvPr id="22" name="Shape 418"/>
          <p:cNvSpPr txBox="1"/>
          <p:nvPr/>
        </p:nvSpPr>
        <p:spPr>
          <a:xfrm>
            <a:off x="831840" y="2662059"/>
            <a:ext cx="3610574" cy="300724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x = 4</a:t>
            </a:r>
          </a:p>
          <a:p>
            <a:pPr algn="ctr" defTabSz="685800"/>
            <a:endParaRPr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if x &gt; 2 :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print('Bigger')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else :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   print('Smaller')</a:t>
            </a:r>
          </a:p>
          <a:p>
            <a:pPr algn="ctr" defTabSz="685800"/>
            <a:endParaRPr sz="2250" kern="0" dirty="0">
              <a:solidFill>
                <a:srgbClr val="00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print('All done')</a:t>
            </a:r>
          </a:p>
        </p:txBody>
      </p:sp>
      <p:sp>
        <p:nvSpPr>
          <p:cNvPr id="21" name="Shape 408"/>
          <p:cNvSpPr txBox="1"/>
          <p:nvPr/>
        </p:nvSpPr>
        <p:spPr>
          <a:xfrm>
            <a:off x="5312689" y="3451710"/>
            <a:ext cx="2545436" cy="872542"/>
          </a:xfrm>
          <a:prstGeom prst="rect">
            <a:avLst/>
          </a:prstGeom>
          <a:noFill/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print('Not bigger')</a:t>
            </a:r>
          </a:p>
        </p:txBody>
      </p:sp>
    </p:spTree>
    <p:extLst>
      <p:ext uri="{BB962C8B-B14F-4D97-AF65-F5344CB8AC3E}">
        <p14:creationId xmlns:p14="http://schemas.microsoft.com/office/powerpoint/2010/main" val="310878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458"/>
          <p:cNvSpPr txBox="1"/>
          <p:nvPr/>
        </p:nvSpPr>
        <p:spPr>
          <a:xfrm>
            <a:off x="716926" y="3303708"/>
            <a:ext cx="3544889" cy="1723950"/>
          </a:xfrm>
          <a:prstGeom prst="rect">
            <a:avLst/>
          </a:prstGeom>
          <a:noFill/>
          <a:ln w="508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66776" y="559191"/>
            <a:ext cx="5818583" cy="134573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495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Visualize Blocks</a:t>
            </a:r>
          </a:p>
        </p:txBody>
      </p:sp>
      <p:sp>
        <p:nvSpPr>
          <p:cNvPr id="22" name="Shape 418"/>
          <p:cNvSpPr txBox="1"/>
          <p:nvPr/>
        </p:nvSpPr>
        <p:spPr>
          <a:xfrm>
            <a:off x="831840" y="2662059"/>
            <a:ext cx="3610574" cy="300724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x = 4</a:t>
            </a:r>
          </a:p>
          <a:p>
            <a:pPr algn="ctr" defTabSz="685800"/>
            <a:endParaRPr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if x &gt; 2 :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print('Bigger')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else :</a:t>
            </a:r>
          </a:p>
          <a:p>
            <a:pPr defTabSz="685800">
              <a:buClr>
                <a:srgbClr val="FF00FF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   print('Smaller')</a:t>
            </a:r>
          </a:p>
          <a:p>
            <a:pPr algn="ctr" defTabSz="685800"/>
            <a:endParaRPr sz="2250" kern="0" dirty="0">
              <a:solidFill>
                <a:srgbClr val="00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print('All done')</a:t>
            </a:r>
          </a:p>
        </p:txBody>
      </p:sp>
      <p:sp>
        <p:nvSpPr>
          <p:cNvPr id="21" name="Shape 440"/>
          <p:cNvSpPr txBox="1"/>
          <p:nvPr/>
        </p:nvSpPr>
        <p:spPr>
          <a:xfrm>
            <a:off x="5168665" y="2268529"/>
            <a:ext cx="6891899" cy="2533650"/>
          </a:xfrm>
          <a:prstGeom prst="rect">
            <a:avLst/>
          </a:prstGeom>
          <a:noFill/>
          <a:ln w="508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FFFF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Shape 396"/>
          <p:cNvSpPr/>
          <p:nvPr/>
        </p:nvSpPr>
        <p:spPr>
          <a:xfrm>
            <a:off x="7485405" y="2430835"/>
            <a:ext cx="2443117" cy="1012148"/>
          </a:xfrm>
          <a:prstGeom prst="diamond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&gt; 2</a:t>
            </a:r>
          </a:p>
        </p:txBody>
      </p:sp>
      <p:sp>
        <p:nvSpPr>
          <p:cNvPr id="25" name="Shape 397"/>
          <p:cNvSpPr txBox="1"/>
          <p:nvPr/>
        </p:nvSpPr>
        <p:spPr>
          <a:xfrm>
            <a:off x="9588232" y="3460435"/>
            <a:ext cx="2382038" cy="872542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print('Bigger')</a:t>
            </a:r>
          </a:p>
        </p:txBody>
      </p:sp>
      <p:cxnSp>
        <p:nvCxnSpPr>
          <p:cNvPr id="26" name="Shape 398"/>
          <p:cNvCxnSpPr/>
          <p:nvPr/>
        </p:nvCxnSpPr>
        <p:spPr>
          <a:xfrm rot="10800000" flipH="1">
            <a:off x="9911072" y="2919459"/>
            <a:ext cx="958704" cy="8725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" name="Shape 399"/>
          <p:cNvCxnSpPr/>
          <p:nvPr/>
        </p:nvCxnSpPr>
        <p:spPr>
          <a:xfrm rot="10800000" flipH="1">
            <a:off x="10831603" y="2932547"/>
            <a:ext cx="13088" cy="512618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8" name="Shape 400"/>
          <p:cNvCxnSpPr/>
          <p:nvPr/>
        </p:nvCxnSpPr>
        <p:spPr>
          <a:xfrm rot="10800000" flipH="1">
            <a:off x="8728778" y="4660179"/>
            <a:ext cx="2117004" cy="21814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9" name="Shape 401"/>
          <p:cNvSpPr txBox="1"/>
          <p:nvPr/>
        </p:nvSpPr>
        <p:spPr>
          <a:xfrm>
            <a:off x="10262270" y="2470100"/>
            <a:ext cx="607506" cy="3839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30" name="Shape 402"/>
          <p:cNvSpPr txBox="1"/>
          <p:nvPr/>
        </p:nvSpPr>
        <p:spPr>
          <a:xfrm>
            <a:off x="7170199" y="2470100"/>
            <a:ext cx="371921" cy="3839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cxnSp>
        <p:nvCxnSpPr>
          <p:cNvPr id="31" name="Shape 403"/>
          <p:cNvCxnSpPr/>
          <p:nvPr/>
        </p:nvCxnSpPr>
        <p:spPr>
          <a:xfrm rot="10800000">
            <a:off x="10826150" y="4324251"/>
            <a:ext cx="6544" cy="317386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2" name="Shape 404"/>
          <p:cNvCxnSpPr/>
          <p:nvPr/>
        </p:nvCxnSpPr>
        <p:spPr>
          <a:xfrm rot="10800000">
            <a:off x="8716780" y="1986929"/>
            <a:ext cx="3272" cy="472263"/>
          </a:xfrm>
          <a:prstGeom prst="straightConnector1">
            <a:avLst/>
          </a:prstGeom>
          <a:noFill/>
          <a:ln w="63500" cap="rnd" cmpd="sng">
            <a:solidFill>
              <a:srgbClr val="FF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3" name="Shape 405"/>
          <p:cNvSpPr txBox="1"/>
          <p:nvPr/>
        </p:nvSpPr>
        <p:spPr>
          <a:xfrm>
            <a:off x="7546484" y="1313983"/>
            <a:ext cx="2382038" cy="663131"/>
          </a:xfrm>
          <a:prstGeom prst="rect">
            <a:avLst/>
          </a:prstGeom>
          <a:noFill/>
          <a:ln w="50800" cap="rnd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= 4</a:t>
            </a:r>
          </a:p>
        </p:txBody>
      </p:sp>
      <p:cxnSp>
        <p:nvCxnSpPr>
          <p:cNvPr id="34" name="Shape 406"/>
          <p:cNvCxnSpPr/>
          <p:nvPr/>
        </p:nvCxnSpPr>
        <p:spPr>
          <a:xfrm rot="10800000" flipH="1">
            <a:off x="6604138" y="2936910"/>
            <a:ext cx="958704" cy="8725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5" name="Shape 407"/>
          <p:cNvCxnSpPr/>
          <p:nvPr/>
        </p:nvCxnSpPr>
        <p:spPr>
          <a:xfrm rot="10800000" flipH="1">
            <a:off x="6591050" y="2932547"/>
            <a:ext cx="13088" cy="512618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" name="Shape 409"/>
          <p:cNvCxnSpPr/>
          <p:nvPr/>
        </p:nvCxnSpPr>
        <p:spPr>
          <a:xfrm flipH="1">
            <a:off x="6587777" y="4666724"/>
            <a:ext cx="2142089" cy="2181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7" name="Shape 410"/>
          <p:cNvCxnSpPr/>
          <p:nvPr/>
        </p:nvCxnSpPr>
        <p:spPr>
          <a:xfrm rot="10800000">
            <a:off x="6568145" y="4332977"/>
            <a:ext cx="6544" cy="317386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8" name="Shape 411"/>
          <p:cNvCxnSpPr/>
          <p:nvPr/>
        </p:nvCxnSpPr>
        <p:spPr>
          <a:xfrm rot="10800000" flipH="1">
            <a:off x="8737503" y="4712532"/>
            <a:ext cx="13088" cy="512618"/>
          </a:xfrm>
          <a:prstGeom prst="straightConnector1">
            <a:avLst/>
          </a:prstGeom>
          <a:noFill/>
          <a:ln w="63500" cap="rnd" cmpd="sng">
            <a:solidFill>
              <a:srgbClr val="00FF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" name="Shape 412"/>
          <p:cNvSpPr txBox="1"/>
          <p:nvPr/>
        </p:nvSpPr>
        <p:spPr>
          <a:xfrm>
            <a:off x="7511582" y="5205519"/>
            <a:ext cx="2382038" cy="663131"/>
          </a:xfrm>
          <a:prstGeom prst="rect">
            <a:avLst/>
          </a:prstGeom>
          <a:noFill/>
          <a:ln w="508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print('All Done')</a:t>
            </a:r>
          </a:p>
        </p:txBody>
      </p:sp>
      <p:sp>
        <p:nvSpPr>
          <p:cNvPr id="40" name="Shape 408"/>
          <p:cNvSpPr txBox="1"/>
          <p:nvPr/>
        </p:nvSpPr>
        <p:spPr>
          <a:xfrm>
            <a:off x="5312689" y="3451710"/>
            <a:ext cx="2545436" cy="872542"/>
          </a:xfrm>
          <a:prstGeom prst="rect">
            <a:avLst/>
          </a:prstGeom>
          <a:noFill/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print('Not bigger')</a:t>
            </a:r>
          </a:p>
        </p:txBody>
      </p:sp>
    </p:spTree>
    <p:extLst>
      <p:ext uri="{BB962C8B-B14F-4D97-AF65-F5344CB8AC3E}">
        <p14:creationId xmlns:p14="http://schemas.microsoft.com/office/powerpoint/2010/main" val="4032273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rgbClr val="FFD966"/>
                </a:solidFill>
              </a:rPr>
              <a:t>More Conditional Structures</a:t>
            </a:r>
            <a:r>
              <a:rPr lang="is-IS" sz="5400" dirty="0">
                <a:solidFill>
                  <a:srgbClr val="FFD966"/>
                </a:solidFill>
              </a:rPr>
              <a:t>…</a:t>
            </a:r>
            <a:endParaRPr lang="en-US" sz="5400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38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866776" y="559191"/>
            <a:ext cx="4319522" cy="134573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Multi-way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767941" y="2200275"/>
            <a:ext cx="3827024" cy="3343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endParaRPr lang="en-US" sz="2250" b="1" kern="0" dirty="0">
              <a:solidFill>
                <a:srgbClr val="00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if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x &lt; 2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'small'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x &lt; 10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'Medium'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else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'LARGE'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print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('All done'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5847310" y="1715033"/>
            <a:ext cx="2354567" cy="975557"/>
          </a:xfrm>
          <a:prstGeom prst="diamond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&lt; 2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8664460" y="1782308"/>
            <a:ext cx="2295767" cy="840874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print('small')</a:t>
            </a:r>
          </a:p>
        </p:txBody>
      </p:sp>
      <p:cxnSp>
        <p:nvCxnSpPr>
          <p:cNvPr id="469" name="Shape 469"/>
          <p:cNvCxnSpPr/>
          <p:nvPr/>
        </p:nvCxnSpPr>
        <p:spPr>
          <a:xfrm rot="10800000">
            <a:off x="8239776" y="2204880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70" name="Shape 470"/>
          <p:cNvCxnSpPr/>
          <p:nvPr/>
        </p:nvCxnSpPr>
        <p:spPr>
          <a:xfrm rot="10800000" flipH="1">
            <a:off x="7070877" y="5170239"/>
            <a:ext cx="4296147" cy="68335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71" name="Shape 471"/>
          <p:cNvSpPr txBox="1"/>
          <p:nvPr/>
        </p:nvSpPr>
        <p:spPr>
          <a:xfrm>
            <a:off x="7791984" y="1651963"/>
            <a:ext cx="52144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6493781" y="2627454"/>
            <a:ext cx="35835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cxnSp>
        <p:nvCxnSpPr>
          <p:cNvPr id="473" name="Shape 473"/>
          <p:cNvCxnSpPr/>
          <p:nvPr/>
        </p:nvCxnSpPr>
        <p:spPr>
          <a:xfrm rot="10800000">
            <a:off x="11354419" y="2216459"/>
            <a:ext cx="25228" cy="2966401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74" name="Shape 474"/>
          <p:cNvCxnSpPr/>
          <p:nvPr/>
        </p:nvCxnSpPr>
        <p:spPr>
          <a:xfrm rot="10800000">
            <a:off x="7034061" y="1287261"/>
            <a:ext cx="3178" cy="455102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75" name="Shape 475"/>
          <p:cNvCxnSpPr/>
          <p:nvPr/>
        </p:nvCxnSpPr>
        <p:spPr>
          <a:xfrm rot="10800000" flipH="1">
            <a:off x="7037239" y="5057788"/>
            <a:ext cx="12515" cy="494036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76" name="Shape 476"/>
          <p:cNvSpPr txBox="1"/>
          <p:nvPr/>
        </p:nvSpPr>
        <p:spPr>
          <a:xfrm>
            <a:off x="5855719" y="5532903"/>
            <a:ext cx="2295767" cy="639049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print('All Done')</a:t>
            </a:r>
          </a:p>
        </p:txBody>
      </p:sp>
      <p:sp>
        <p:nvSpPr>
          <p:cNvPr id="477" name="Shape 477"/>
          <p:cNvSpPr/>
          <p:nvPr/>
        </p:nvSpPr>
        <p:spPr>
          <a:xfrm>
            <a:off x="5838900" y="3001672"/>
            <a:ext cx="2354567" cy="975557"/>
          </a:xfrm>
          <a:prstGeom prst="diamond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&lt; 10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8656051" y="3068947"/>
            <a:ext cx="2295767" cy="840874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print('Medium')</a:t>
            </a:r>
          </a:p>
        </p:txBody>
      </p:sp>
      <p:cxnSp>
        <p:nvCxnSpPr>
          <p:cNvPr id="479" name="Shape 479"/>
          <p:cNvCxnSpPr/>
          <p:nvPr/>
        </p:nvCxnSpPr>
        <p:spPr>
          <a:xfrm rot="10800000">
            <a:off x="8231367" y="3491519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0" name="Shape 480"/>
          <p:cNvSpPr txBox="1"/>
          <p:nvPr/>
        </p:nvSpPr>
        <p:spPr>
          <a:xfrm>
            <a:off x="7892896" y="2980648"/>
            <a:ext cx="579797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cxnSp>
        <p:nvCxnSpPr>
          <p:cNvPr id="481" name="Shape 481"/>
          <p:cNvCxnSpPr/>
          <p:nvPr/>
        </p:nvCxnSpPr>
        <p:spPr>
          <a:xfrm rot="10800000">
            <a:off x="10989653" y="2204880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82" name="Shape 482"/>
          <p:cNvCxnSpPr/>
          <p:nvPr/>
        </p:nvCxnSpPr>
        <p:spPr>
          <a:xfrm rot="10800000">
            <a:off x="10964424" y="3483110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83" name="Shape 483"/>
          <p:cNvCxnSpPr/>
          <p:nvPr/>
        </p:nvCxnSpPr>
        <p:spPr>
          <a:xfrm rot="10800000">
            <a:off x="7003659" y="2684125"/>
            <a:ext cx="993" cy="373259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4" name="Shape 484"/>
          <p:cNvSpPr txBox="1"/>
          <p:nvPr/>
        </p:nvSpPr>
        <p:spPr>
          <a:xfrm>
            <a:off x="5864128" y="4212627"/>
            <a:ext cx="2295767" cy="840874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print('LARGE')</a:t>
            </a:r>
          </a:p>
        </p:txBody>
      </p:sp>
      <p:cxnSp>
        <p:nvCxnSpPr>
          <p:cNvPr id="485" name="Shape 485"/>
          <p:cNvCxnSpPr/>
          <p:nvPr/>
        </p:nvCxnSpPr>
        <p:spPr>
          <a:xfrm rot="10800000" flipH="1">
            <a:off x="7038291" y="3971956"/>
            <a:ext cx="3178" cy="271154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6" name="Shape 486"/>
          <p:cNvSpPr txBox="1"/>
          <p:nvPr/>
        </p:nvSpPr>
        <p:spPr>
          <a:xfrm>
            <a:off x="6359231" y="3804771"/>
            <a:ext cx="35835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339038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866776" y="559191"/>
            <a:ext cx="4319522" cy="134573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Multi-way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767941" y="2200275"/>
            <a:ext cx="3827024" cy="3343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x = 0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if x &lt; 2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    print('small')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x &lt; 10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'Medium'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else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'LARGE'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print('All done')</a:t>
            </a:r>
          </a:p>
        </p:txBody>
      </p:sp>
      <p:sp>
        <p:nvSpPr>
          <p:cNvPr id="467" name="Shape 467"/>
          <p:cNvSpPr/>
          <p:nvPr/>
        </p:nvSpPr>
        <p:spPr>
          <a:xfrm>
            <a:off x="5845737" y="1712563"/>
            <a:ext cx="2354567" cy="975557"/>
          </a:xfrm>
          <a:prstGeom prst="diamond">
            <a:avLst/>
          </a:prstGeom>
          <a:noFill/>
          <a:ln w="508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&lt; 2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8662888" y="1779838"/>
            <a:ext cx="2295767" cy="840874"/>
          </a:xfrm>
          <a:prstGeom prst="rect">
            <a:avLst/>
          </a:prstGeom>
          <a:noFill/>
          <a:ln w="508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print('small')</a:t>
            </a:r>
          </a:p>
        </p:txBody>
      </p:sp>
      <p:cxnSp>
        <p:nvCxnSpPr>
          <p:cNvPr id="469" name="Shape 469"/>
          <p:cNvCxnSpPr/>
          <p:nvPr/>
        </p:nvCxnSpPr>
        <p:spPr>
          <a:xfrm rot="10800000">
            <a:off x="8238204" y="2202410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70" name="Shape 470"/>
          <p:cNvCxnSpPr/>
          <p:nvPr/>
        </p:nvCxnSpPr>
        <p:spPr>
          <a:xfrm rot="10800000" flipH="1">
            <a:off x="7069304" y="5167769"/>
            <a:ext cx="4296147" cy="68335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71" name="Shape 471"/>
          <p:cNvSpPr txBox="1"/>
          <p:nvPr/>
        </p:nvSpPr>
        <p:spPr>
          <a:xfrm>
            <a:off x="7790412" y="1649493"/>
            <a:ext cx="52144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6492208" y="2624984"/>
            <a:ext cx="35835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cxnSp>
        <p:nvCxnSpPr>
          <p:cNvPr id="473" name="Shape 473"/>
          <p:cNvCxnSpPr/>
          <p:nvPr/>
        </p:nvCxnSpPr>
        <p:spPr>
          <a:xfrm rot="10800000">
            <a:off x="11352846" y="2213989"/>
            <a:ext cx="25228" cy="2966401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74" name="Shape 474"/>
          <p:cNvCxnSpPr/>
          <p:nvPr/>
        </p:nvCxnSpPr>
        <p:spPr>
          <a:xfrm rot="10800000">
            <a:off x="7032489" y="1284791"/>
            <a:ext cx="3178" cy="455102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75" name="Shape 475"/>
          <p:cNvCxnSpPr/>
          <p:nvPr/>
        </p:nvCxnSpPr>
        <p:spPr>
          <a:xfrm rot="10800000" flipH="1">
            <a:off x="7035667" y="5055318"/>
            <a:ext cx="12515" cy="494036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76" name="Shape 476"/>
          <p:cNvSpPr txBox="1"/>
          <p:nvPr/>
        </p:nvSpPr>
        <p:spPr>
          <a:xfrm>
            <a:off x="5854146" y="5530434"/>
            <a:ext cx="2295767" cy="639049"/>
          </a:xfrm>
          <a:prstGeom prst="rect">
            <a:avLst/>
          </a:prstGeom>
          <a:noFill/>
          <a:ln w="508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print('All Done')</a:t>
            </a:r>
          </a:p>
        </p:txBody>
      </p:sp>
      <p:sp>
        <p:nvSpPr>
          <p:cNvPr id="477" name="Shape 477"/>
          <p:cNvSpPr/>
          <p:nvPr/>
        </p:nvSpPr>
        <p:spPr>
          <a:xfrm>
            <a:off x="5837327" y="2999203"/>
            <a:ext cx="2354567" cy="975557"/>
          </a:xfrm>
          <a:prstGeom prst="diamond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&lt; 10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8654479" y="3066477"/>
            <a:ext cx="2295767" cy="840874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print('Medium')</a:t>
            </a:r>
          </a:p>
        </p:txBody>
      </p:sp>
      <p:cxnSp>
        <p:nvCxnSpPr>
          <p:cNvPr id="479" name="Shape 479"/>
          <p:cNvCxnSpPr/>
          <p:nvPr/>
        </p:nvCxnSpPr>
        <p:spPr>
          <a:xfrm rot="10800000">
            <a:off x="8229794" y="3489050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0" name="Shape 480"/>
          <p:cNvSpPr txBox="1"/>
          <p:nvPr/>
        </p:nvSpPr>
        <p:spPr>
          <a:xfrm>
            <a:off x="7891324" y="2978179"/>
            <a:ext cx="579797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cxnSp>
        <p:nvCxnSpPr>
          <p:cNvPr id="481" name="Shape 481"/>
          <p:cNvCxnSpPr/>
          <p:nvPr/>
        </p:nvCxnSpPr>
        <p:spPr>
          <a:xfrm rot="10800000">
            <a:off x="10988080" y="2202410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82" name="Shape 482"/>
          <p:cNvCxnSpPr/>
          <p:nvPr/>
        </p:nvCxnSpPr>
        <p:spPr>
          <a:xfrm rot="10800000">
            <a:off x="10962852" y="3480641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83" name="Shape 483"/>
          <p:cNvCxnSpPr/>
          <p:nvPr/>
        </p:nvCxnSpPr>
        <p:spPr>
          <a:xfrm rot="10800000">
            <a:off x="7002086" y="2681655"/>
            <a:ext cx="993" cy="373259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4" name="Shape 484"/>
          <p:cNvSpPr txBox="1"/>
          <p:nvPr/>
        </p:nvSpPr>
        <p:spPr>
          <a:xfrm>
            <a:off x="5862556" y="4210157"/>
            <a:ext cx="2295767" cy="840874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print('LARGE')</a:t>
            </a:r>
          </a:p>
        </p:txBody>
      </p:sp>
      <p:cxnSp>
        <p:nvCxnSpPr>
          <p:cNvPr id="485" name="Shape 485"/>
          <p:cNvCxnSpPr/>
          <p:nvPr/>
        </p:nvCxnSpPr>
        <p:spPr>
          <a:xfrm rot="10800000" flipH="1">
            <a:off x="7036718" y="3969487"/>
            <a:ext cx="3178" cy="271154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6" name="Shape 486"/>
          <p:cNvSpPr txBox="1"/>
          <p:nvPr/>
        </p:nvSpPr>
        <p:spPr>
          <a:xfrm>
            <a:off x="6357658" y="3802301"/>
            <a:ext cx="35835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4" name="Shape 501"/>
          <p:cNvSpPr txBox="1"/>
          <p:nvPr/>
        </p:nvSpPr>
        <p:spPr>
          <a:xfrm>
            <a:off x="5701867" y="729646"/>
            <a:ext cx="2600324" cy="518297"/>
          </a:xfrm>
          <a:prstGeom prst="rect">
            <a:avLst/>
          </a:prstGeom>
          <a:noFill/>
          <a:ln w="50800" cap="rnd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0000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= 0</a:t>
            </a:r>
          </a:p>
        </p:txBody>
      </p:sp>
    </p:spTree>
    <p:extLst>
      <p:ext uri="{BB962C8B-B14F-4D97-AF65-F5344CB8AC3E}">
        <p14:creationId xmlns:p14="http://schemas.microsoft.com/office/powerpoint/2010/main" val="423688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4EB8FF-9A60-D14A-8970-DD1E681003D2}"/>
              </a:ext>
            </a:extLst>
          </p:cNvPr>
          <p:cNvSpPr txBox="1"/>
          <p:nvPr/>
        </p:nvSpPr>
        <p:spPr>
          <a:xfrm>
            <a:off x="8675" y="783831"/>
            <a:ext cx="5075583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Hometown: New Orleans</a:t>
            </a:r>
          </a:p>
          <a:p>
            <a:endParaRPr lang="en-US" sz="2200" dirty="0"/>
          </a:p>
          <a:p>
            <a:r>
              <a:rPr lang="en-US" sz="2200" dirty="0"/>
              <a:t>PhD Candidate in Marine Science, </a:t>
            </a:r>
            <a:r>
              <a:rPr lang="en-US" sz="2200" b="1" dirty="0"/>
              <a:t>University of Texas at Austin Marine Science Institute</a:t>
            </a:r>
          </a:p>
          <a:p>
            <a:endParaRPr lang="en-US" sz="2200" b="1" dirty="0"/>
          </a:p>
          <a:p>
            <a:r>
              <a:rPr lang="en-US" sz="2200" b="1" dirty="0"/>
              <a:t>Lawrence Berkeley National Laboratory</a:t>
            </a:r>
          </a:p>
          <a:p>
            <a:endParaRPr lang="en-US" sz="2200" dirty="0"/>
          </a:p>
          <a:p>
            <a:r>
              <a:rPr lang="en-US" sz="2200" dirty="0"/>
              <a:t>Bioinformatician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Python allows me to…</a:t>
            </a:r>
          </a:p>
          <a:p>
            <a:endParaRPr lang="en-US" sz="2200" dirty="0"/>
          </a:p>
          <a:p>
            <a:r>
              <a:rPr lang="en-US" sz="2200" dirty="0"/>
              <a:t>Answer biological questions by analyzing large amounts of genomic sequence data</a:t>
            </a:r>
          </a:p>
          <a:p>
            <a:endParaRPr lang="en-US" sz="2200" dirty="0"/>
          </a:p>
          <a:p>
            <a:r>
              <a:rPr lang="en-US" sz="2200" dirty="0"/>
              <a:t>Do pretty much anything you put your mind to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A8B49-7B24-D74C-9B91-923DFF61A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756" y="38141"/>
            <a:ext cx="3319373" cy="3612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8911E-2223-444B-B676-D36EA2A8DF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41" r="10152"/>
          <a:stretch/>
        </p:blipFill>
        <p:spPr>
          <a:xfrm rot="5400000">
            <a:off x="5052857" y="135508"/>
            <a:ext cx="3612336" cy="341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D41FAB-2F40-2442-A189-133226441872}"/>
              </a:ext>
            </a:extLst>
          </p:cNvPr>
          <p:cNvSpPr txBox="1"/>
          <p:nvPr/>
        </p:nvSpPr>
        <p:spPr>
          <a:xfrm>
            <a:off x="0" y="-104362"/>
            <a:ext cx="42892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Nice to meet you!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CFA5EF-BEF0-2049-B16D-1448BD7BF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494" y="3650476"/>
            <a:ext cx="5346666" cy="30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187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866776" y="559191"/>
            <a:ext cx="4319522" cy="134573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Multi-way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767941" y="2200275"/>
            <a:ext cx="3827024" cy="3343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x = 5 </a:t>
            </a:r>
            <a:endParaRPr lang="en-US" sz="2250" kern="0" dirty="0">
              <a:solidFill>
                <a:srgbClr val="00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if x &lt; 2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'small'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 x &lt; 10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    print('Medium')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else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'LARGE'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print('All done')</a:t>
            </a:r>
          </a:p>
        </p:txBody>
      </p:sp>
      <p:sp>
        <p:nvSpPr>
          <p:cNvPr id="467" name="Shape 467"/>
          <p:cNvSpPr/>
          <p:nvPr/>
        </p:nvSpPr>
        <p:spPr>
          <a:xfrm>
            <a:off x="5841028" y="1707632"/>
            <a:ext cx="2354567" cy="975557"/>
          </a:xfrm>
          <a:prstGeom prst="diamond">
            <a:avLst/>
          </a:prstGeom>
          <a:noFill/>
          <a:ln w="508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&lt; 2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8658178" y="1774907"/>
            <a:ext cx="2295767" cy="840874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print('small')</a:t>
            </a:r>
          </a:p>
        </p:txBody>
      </p:sp>
      <p:cxnSp>
        <p:nvCxnSpPr>
          <p:cNvPr id="469" name="Shape 469"/>
          <p:cNvCxnSpPr/>
          <p:nvPr/>
        </p:nvCxnSpPr>
        <p:spPr>
          <a:xfrm rot="10800000">
            <a:off x="8233494" y="2197479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70" name="Shape 470"/>
          <p:cNvCxnSpPr/>
          <p:nvPr/>
        </p:nvCxnSpPr>
        <p:spPr>
          <a:xfrm rot="10800000" flipH="1">
            <a:off x="7064595" y="5162838"/>
            <a:ext cx="4296147" cy="68335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71" name="Shape 471"/>
          <p:cNvSpPr txBox="1"/>
          <p:nvPr/>
        </p:nvSpPr>
        <p:spPr>
          <a:xfrm>
            <a:off x="7785702" y="1644562"/>
            <a:ext cx="52144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6487499" y="2620053"/>
            <a:ext cx="35835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cxnSp>
        <p:nvCxnSpPr>
          <p:cNvPr id="473" name="Shape 473"/>
          <p:cNvCxnSpPr/>
          <p:nvPr/>
        </p:nvCxnSpPr>
        <p:spPr>
          <a:xfrm rot="10800000">
            <a:off x="11348137" y="2209058"/>
            <a:ext cx="25228" cy="2966401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74" name="Shape 474"/>
          <p:cNvCxnSpPr/>
          <p:nvPr/>
        </p:nvCxnSpPr>
        <p:spPr>
          <a:xfrm rot="10800000">
            <a:off x="7027779" y="1279860"/>
            <a:ext cx="3178" cy="455102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75" name="Shape 475"/>
          <p:cNvCxnSpPr/>
          <p:nvPr/>
        </p:nvCxnSpPr>
        <p:spPr>
          <a:xfrm rot="10800000" flipH="1">
            <a:off x="7030957" y="5050387"/>
            <a:ext cx="12515" cy="494036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76" name="Shape 476"/>
          <p:cNvSpPr txBox="1"/>
          <p:nvPr/>
        </p:nvSpPr>
        <p:spPr>
          <a:xfrm>
            <a:off x="5849437" y="5525502"/>
            <a:ext cx="2295767" cy="639049"/>
          </a:xfrm>
          <a:prstGeom prst="rect">
            <a:avLst/>
          </a:prstGeom>
          <a:noFill/>
          <a:ln w="508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print('All Done')</a:t>
            </a:r>
          </a:p>
        </p:txBody>
      </p:sp>
      <p:sp>
        <p:nvSpPr>
          <p:cNvPr id="477" name="Shape 477"/>
          <p:cNvSpPr/>
          <p:nvPr/>
        </p:nvSpPr>
        <p:spPr>
          <a:xfrm>
            <a:off x="5832618" y="2994271"/>
            <a:ext cx="2354567" cy="975557"/>
          </a:xfrm>
          <a:prstGeom prst="diamond">
            <a:avLst/>
          </a:prstGeom>
          <a:noFill/>
          <a:ln w="508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&lt; 10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8649769" y="3061546"/>
            <a:ext cx="2295767" cy="840874"/>
          </a:xfrm>
          <a:prstGeom prst="rect">
            <a:avLst/>
          </a:prstGeom>
          <a:noFill/>
          <a:ln w="508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print('Medium')</a:t>
            </a:r>
          </a:p>
        </p:txBody>
      </p:sp>
      <p:cxnSp>
        <p:nvCxnSpPr>
          <p:cNvPr id="479" name="Shape 479"/>
          <p:cNvCxnSpPr/>
          <p:nvPr/>
        </p:nvCxnSpPr>
        <p:spPr>
          <a:xfrm rot="10800000">
            <a:off x="8225085" y="3484118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0" name="Shape 480"/>
          <p:cNvSpPr txBox="1"/>
          <p:nvPr/>
        </p:nvSpPr>
        <p:spPr>
          <a:xfrm>
            <a:off x="7886614" y="2973247"/>
            <a:ext cx="579797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cxnSp>
        <p:nvCxnSpPr>
          <p:cNvPr id="481" name="Shape 481"/>
          <p:cNvCxnSpPr/>
          <p:nvPr/>
        </p:nvCxnSpPr>
        <p:spPr>
          <a:xfrm rot="10800000">
            <a:off x="10983371" y="2197479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82" name="Shape 482"/>
          <p:cNvCxnSpPr/>
          <p:nvPr/>
        </p:nvCxnSpPr>
        <p:spPr>
          <a:xfrm rot="10800000">
            <a:off x="10958142" y="3475709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83" name="Shape 483"/>
          <p:cNvCxnSpPr/>
          <p:nvPr/>
        </p:nvCxnSpPr>
        <p:spPr>
          <a:xfrm rot="10800000">
            <a:off x="6997377" y="2676724"/>
            <a:ext cx="993" cy="373259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4" name="Shape 484"/>
          <p:cNvSpPr txBox="1"/>
          <p:nvPr/>
        </p:nvSpPr>
        <p:spPr>
          <a:xfrm>
            <a:off x="5857846" y="4205226"/>
            <a:ext cx="2295767" cy="840874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print('LARGE')</a:t>
            </a:r>
          </a:p>
        </p:txBody>
      </p:sp>
      <p:cxnSp>
        <p:nvCxnSpPr>
          <p:cNvPr id="485" name="Shape 485"/>
          <p:cNvCxnSpPr/>
          <p:nvPr/>
        </p:nvCxnSpPr>
        <p:spPr>
          <a:xfrm rot="10800000" flipH="1">
            <a:off x="7032009" y="3964555"/>
            <a:ext cx="3178" cy="271154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6" name="Shape 486"/>
          <p:cNvSpPr txBox="1"/>
          <p:nvPr/>
        </p:nvSpPr>
        <p:spPr>
          <a:xfrm>
            <a:off x="6352949" y="3797370"/>
            <a:ext cx="35835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4" name="Shape 501"/>
          <p:cNvSpPr txBox="1"/>
          <p:nvPr/>
        </p:nvSpPr>
        <p:spPr>
          <a:xfrm>
            <a:off x="5697157" y="724715"/>
            <a:ext cx="2600324" cy="518297"/>
          </a:xfrm>
          <a:prstGeom prst="rect">
            <a:avLst/>
          </a:prstGeom>
          <a:noFill/>
          <a:ln w="50800" cap="rnd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0000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= 5</a:t>
            </a:r>
          </a:p>
        </p:txBody>
      </p:sp>
    </p:spTree>
    <p:extLst>
      <p:ext uri="{BB962C8B-B14F-4D97-AF65-F5344CB8AC3E}">
        <p14:creationId xmlns:p14="http://schemas.microsoft.com/office/powerpoint/2010/main" val="2887742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866776" y="559191"/>
            <a:ext cx="4319522" cy="134573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Multi-way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774871" y="2201748"/>
            <a:ext cx="3827024" cy="3343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x = 20</a:t>
            </a:r>
            <a:endParaRPr lang="en-US" sz="2250" kern="0" dirty="0">
              <a:solidFill>
                <a:srgbClr val="00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if x &lt; 2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'small'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 x &lt; 10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'Medium'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  <a:endParaRPr lang="en-US" sz="225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else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    print('LARGE')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print('All done'</a:t>
            </a:r>
            <a:r>
              <a:rPr lang="en-US" sz="2250" b="1" kern="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</p:txBody>
      </p:sp>
      <p:sp>
        <p:nvSpPr>
          <p:cNvPr id="467" name="Shape 467"/>
          <p:cNvSpPr/>
          <p:nvPr/>
        </p:nvSpPr>
        <p:spPr>
          <a:xfrm>
            <a:off x="5832706" y="1700323"/>
            <a:ext cx="2354567" cy="975557"/>
          </a:xfrm>
          <a:prstGeom prst="diamond">
            <a:avLst/>
          </a:prstGeom>
          <a:noFill/>
          <a:ln w="508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&lt; 2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8649857" y="1767597"/>
            <a:ext cx="2295767" cy="840874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print('small')</a:t>
            </a:r>
          </a:p>
        </p:txBody>
      </p:sp>
      <p:cxnSp>
        <p:nvCxnSpPr>
          <p:cNvPr id="469" name="Shape 469"/>
          <p:cNvCxnSpPr/>
          <p:nvPr/>
        </p:nvCxnSpPr>
        <p:spPr>
          <a:xfrm rot="10800000">
            <a:off x="8225173" y="2190170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70" name="Shape 470"/>
          <p:cNvCxnSpPr/>
          <p:nvPr/>
        </p:nvCxnSpPr>
        <p:spPr>
          <a:xfrm rot="10800000" flipH="1">
            <a:off x="7056274" y="5155528"/>
            <a:ext cx="4296147" cy="68335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71" name="Shape 471"/>
          <p:cNvSpPr txBox="1"/>
          <p:nvPr/>
        </p:nvSpPr>
        <p:spPr>
          <a:xfrm>
            <a:off x="7777381" y="1637252"/>
            <a:ext cx="52144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6479177" y="2612743"/>
            <a:ext cx="35835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cxnSp>
        <p:nvCxnSpPr>
          <p:cNvPr id="473" name="Shape 473"/>
          <p:cNvCxnSpPr/>
          <p:nvPr/>
        </p:nvCxnSpPr>
        <p:spPr>
          <a:xfrm rot="10800000">
            <a:off x="11339816" y="2201748"/>
            <a:ext cx="25228" cy="2966401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74" name="Shape 474"/>
          <p:cNvCxnSpPr/>
          <p:nvPr/>
        </p:nvCxnSpPr>
        <p:spPr>
          <a:xfrm rot="10800000">
            <a:off x="7019458" y="1272550"/>
            <a:ext cx="3178" cy="455102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75" name="Shape 475"/>
          <p:cNvCxnSpPr/>
          <p:nvPr/>
        </p:nvCxnSpPr>
        <p:spPr>
          <a:xfrm rot="10800000" flipH="1">
            <a:off x="7022636" y="5043077"/>
            <a:ext cx="12515" cy="494036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76" name="Shape 476"/>
          <p:cNvSpPr txBox="1"/>
          <p:nvPr/>
        </p:nvSpPr>
        <p:spPr>
          <a:xfrm>
            <a:off x="5841115" y="5518193"/>
            <a:ext cx="2295767" cy="639049"/>
          </a:xfrm>
          <a:prstGeom prst="rect">
            <a:avLst/>
          </a:prstGeom>
          <a:noFill/>
          <a:ln w="508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print('All Done')</a:t>
            </a:r>
          </a:p>
        </p:txBody>
      </p:sp>
      <p:sp>
        <p:nvSpPr>
          <p:cNvPr id="477" name="Shape 477"/>
          <p:cNvSpPr/>
          <p:nvPr/>
        </p:nvSpPr>
        <p:spPr>
          <a:xfrm>
            <a:off x="5824297" y="2986962"/>
            <a:ext cx="2354567" cy="975557"/>
          </a:xfrm>
          <a:prstGeom prst="diamond">
            <a:avLst/>
          </a:prstGeom>
          <a:noFill/>
          <a:ln w="508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75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&lt; 10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8641448" y="3054237"/>
            <a:ext cx="2295767" cy="840874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print('Medium')</a:t>
            </a:r>
          </a:p>
        </p:txBody>
      </p:sp>
      <p:cxnSp>
        <p:nvCxnSpPr>
          <p:cNvPr id="479" name="Shape 479"/>
          <p:cNvCxnSpPr/>
          <p:nvPr/>
        </p:nvCxnSpPr>
        <p:spPr>
          <a:xfrm rot="10800000">
            <a:off x="8216763" y="3476809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0" name="Shape 480"/>
          <p:cNvSpPr txBox="1"/>
          <p:nvPr/>
        </p:nvSpPr>
        <p:spPr>
          <a:xfrm>
            <a:off x="7878293" y="2965938"/>
            <a:ext cx="579797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cxnSp>
        <p:nvCxnSpPr>
          <p:cNvPr id="481" name="Shape 481"/>
          <p:cNvCxnSpPr/>
          <p:nvPr/>
        </p:nvCxnSpPr>
        <p:spPr>
          <a:xfrm rot="10800000">
            <a:off x="10975050" y="2190170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82" name="Shape 482"/>
          <p:cNvCxnSpPr/>
          <p:nvPr/>
        </p:nvCxnSpPr>
        <p:spPr>
          <a:xfrm rot="10800000">
            <a:off x="10949821" y="3468400"/>
            <a:ext cx="396301" cy="0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83" name="Shape 483"/>
          <p:cNvCxnSpPr/>
          <p:nvPr/>
        </p:nvCxnSpPr>
        <p:spPr>
          <a:xfrm rot="10800000">
            <a:off x="6989056" y="2669414"/>
            <a:ext cx="993" cy="373259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4" name="Shape 484"/>
          <p:cNvSpPr txBox="1"/>
          <p:nvPr/>
        </p:nvSpPr>
        <p:spPr>
          <a:xfrm>
            <a:off x="5849525" y="4197916"/>
            <a:ext cx="2295767" cy="840874"/>
          </a:xfrm>
          <a:prstGeom prst="rect">
            <a:avLst/>
          </a:prstGeom>
          <a:noFill/>
          <a:ln w="50800" cap="rnd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print('LARGE')</a:t>
            </a:r>
          </a:p>
        </p:txBody>
      </p:sp>
      <p:cxnSp>
        <p:nvCxnSpPr>
          <p:cNvPr id="485" name="Shape 485"/>
          <p:cNvCxnSpPr/>
          <p:nvPr/>
        </p:nvCxnSpPr>
        <p:spPr>
          <a:xfrm rot="10800000" flipH="1">
            <a:off x="7023687" y="3957246"/>
            <a:ext cx="3178" cy="271154"/>
          </a:xfrm>
          <a:prstGeom prst="straightConnector1">
            <a:avLst/>
          </a:prstGeom>
          <a:noFill/>
          <a:ln w="63500" cap="rnd" cmpd="sng">
            <a:solidFill>
              <a:srgbClr val="FFC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486" name="Shape 486"/>
          <p:cNvSpPr txBox="1"/>
          <p:nvPr/>
        </p:nvSpPr>
        <p:spPr>
          <a:xfrm>
            <a:off x="6344627" y="3790060"/>
            <a:ext cx="358359" cy="370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4" name="Shape 501"/>
          <p:cNvSpPr txBox="1"/>
          <p:nvPr/>
        </p:nvSpPr>
        <p:spPr>
          <a:xfrm>
            <a:off x="5688836" y="717406"/>
            <a:ext cx="2600324" cy="518297"/>
          </a:xfrm>
          <a:prstGeom prst="rect">
            <a:avLst/>
          </a:prstGeom>
          <a:noFill/>
          <a:ln w="50800" cap="rnd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0000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 = 20</a:t>
            </a:r>
          </a:p>
        </p:txBody>
      </p:sp>
    </p:spTree>
    <p:extLst>
      <p:ext uri="{BB962C8B-B14F-4D97-AF65-F5344CB8AC3E}">
        <p14:creationId xmlns:p14="http://schemas.microsoft.com/office/powerpoint/2010/main" val="3785012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title"/>
          </p:nvPr>
        </p:nvSpPr>
        <p:spPr>
          <a:xfrm>
            <a:off x="795338" y="559191"/>
            <a:ext cx="4450986" cy="134573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Multi-way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932704" y="2341397"/>
            <a:ext cx="3983849" cy="31402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# No Else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 = 5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if x &lt; 2 :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print('Small')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 err="1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x &lt; 10 :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 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print('Medium')</a:t>
            </a:r>
          </a:p>
          <a:p>
            <a:pPr algn="ctr" defTabSz="685800"/>
            <a:endParaRPr sz="2250" kern="0" dirty="0">
              <a:solidFill>
                <a:srgbClr val="00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print('All done')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6530565" y="1172905"/>
            <a:ext cx="4828275" cy="46332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if x &lt; 2 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print('Small')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x &lt; 10 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print('Medium')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x &lt; 20 :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print('Big')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x &lt; 40 :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print('Large')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x &lt; 100: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print('Huge')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else 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print('Ginormous')</a:t>
            </a:r>
          </a:p>
        </p:txBody>
      </p:sp>
    </p:spTree>
    <p:extLst>
      <p:ext uri="{BB962C8B-B14F-4D97-AF65-F5344CB8AC3E}">
        <p14:creationId xmlns:p14="http://schemas.microsoft.com/office/powerpoint/2010/main" val="1245710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866776" y="559191"/>
            <a:ext cx="9908381" cy="134573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Multi-way Puzzles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6507751" y="2730285"/>
            <a:ext cx="4808024" cy="30348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if x &lt; 2 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   print('Below 2')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x &lt; 20 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   print('Below 20')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x &lt; 10 :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   print('Below 10')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else 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   print('Something else')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1053694" y="3372050"/>
            <a:ext cx="4916139" cy="241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if x &lt; 2 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print('Below 2')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elif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x &gt;= 2 :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print('Two or more')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else 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print('Something else'</a:t>
            </a:r>
            <a:r>
              <a:rPr lang="en-US" sz="2250" b="1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693938" y="2236338"/>
            <a:ext cx="4822280" cy="7262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Which will never print regardless of the value for x?</a:t>
            </a:r>
          </a:p>
        </p:txBody>
      </p:sp>
    </p:spTree>
    <p:extLst>
      <p:ext uri="{BB962C8B-B14F-4D97-AF65-F5344CB8AC3E}">
        <p14:creationId xmlns:p14="http://schemas.microsoft.com/office/powerpoint/2010/main" val="778542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try / except Structure</a:t>
            </a:r>
          </a:p>
        </p:txBody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866775" y="1952626"/>
            <a:ext cx="10449000" cy="3409137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 marL="561975" indent="-400050">
              <a:spcBef>
                <a:spcPts val="0"/>
              </a:spcBef>
              <a:buSzPct val="171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surround a dangerous section of code with </a:t>
            </a:r>
            <a:r>
              <a:rPr lang="en-US" sz="27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try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</a:t>
            </a:r>
            <a:r>
              <a:rPr lang="en-US" sz="27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except</a:t>
            </a:r>
          </a:p>
          <a:p>
            <a:pPr marL="561975" indent="-400050">
              <a:buSzPct val="171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If the code in the </a:t>
            </a:r>
            <a:r>
              <a:rPr lang="en-US" sz="27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try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works - the </a:t>
            </a:r>
            <a:r>
              <a:rPr lang="en-US" sz="27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except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skipped</a:t>
            </a:r>
          </a:p>
          <a:p>
            <a:pPr marL="561975" indent="-400050">
              <a:buSzPct val="171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If the code in the </a:t>
            </a:r>
            <a:r>
              <a:rPr lang="en-US" sz="27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try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fails - it jumps to the </a:t>
            </a:r>
            <a:r>
              <a:rPr lang="en-US" sz="27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except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08344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/>
        </p:nvSpPr>
        <p:spPr>
          <a:xfrm>
            <a:off x="1851664" y="3110779"/>
            <a:ext cx="3869099" cy="29074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$ cat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notry.py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'Hello Bob'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print('First',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'123'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print('Second',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6029740" y="784723"/>
            <a:ext cx="5745137" cy="24194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$ python3 </a:t>
            </a:r>
            <a:r>
              <a:rPr lang="en-US" sz="2700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notry.py</a:t>
            </a: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Traceback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(most recent call last):  File "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notry.py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", line 2, in &lt;module&gt;    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istr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astr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ValueError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invalid literal for 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 with base 10: 'Hello Bob'</a:t>
            </a:r>
          </a:p>
        </p:txBody>
      </p:sp>
      <p:cxnSp>
        <p:nvCxnSpPr>
          <p:cNvPr id="597" name="Shape 597"/>
          <p:cNvCxnSpPr>
            <a:endCxn id="598" idx="1"/>
          </p:cNvCxnSpPr>
          <p:nvPr/>
        </p:nvCxnSpPr>
        <p:spPr>
          <a:xfrm>
            <a:off x="8128417" y="3204147"/>
            <a:ext cx="1391690" cy="841789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98" name="Shape 598"/>
          <p:cNvSpPr txBox="1"/>
          <p:nvPr/>
        </p:nvSpPr>
        <p:spPr>
          <a:xfrm>
            <a:off x="9520108" y="3617311"/>
            <a:ext cx="1428749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0000"/>
              </a:buClr>
              <a:buSzPct val="25000"/>
            </a:pP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All</a:t>
            </a:r>
          </a:p>
          <a:p>
            <a:pPr algn="ctr" defTabSz="685800">
              <a:buClr>
                <a:srgbClr val="FF0000"/>
              </a:buClr>
              <a:buSzPct val="25000"/>
            </a:pP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678836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/>
        </p:nvSpPr>
        <p:spPr>
          <a:xfrm>
            <a:off x="1851664" y="3069000"/>
            <a:ext cx="3869099" cy="29074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$ cat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notry.py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'Hello Bob'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print('First',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'123'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print('Second',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6029740" y="784723"/>
            <a:ext cx="5745137" cy="24194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$ python3 </a:t>
            </a:r>
            <a:r>
              <a:rPr lang="en-US" sz="2700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notry.py</a:t>
            </a: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Traceback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(most recent call last):  File "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notry.py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", line 2, in &lt;module&gt;    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istr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astr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ValueError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invalid literal for </a:t>
            </a:r>
            <a:r>
              <a:rPr lang="en-US" sz="2700" kern="0" dirty="0" err="1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</a:t>
            </a: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 with base 10: 'Hello Bob'</a:t>
            </a:r>
          </a:p>
        </p:txBody>
      </p:sp>
      <p:cxnSp>
        <p:nvCxnSpPr>
          <p:cNvPr id="597" name="Shape 597"/>
          <p:cNvCxnSpPr>
            <a:endCxn id="598" idx="1"/>
          </p:cNvCxnSpPr>
          <p:nvPr/>
        </p:nvCxnSpPr>
        <p:spPr>
          <a:xfrm>
            <a:off x="8128417" y="3204147"/>
            <a:ext cx="1391690" cy="841789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98" name="Shape 598"/>
          <p:cNvSpPr txBox="1"/>
          <p:nvPr/>
        </p:nvSpPr>
        <p:spPr>
          <a:xfrm>
            <a:off x="9520108" y="3617311"/>
            <a:ext cx="1428749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0000"/>
              </a:buClr>
              <a:buSzPct val="25000"/>
            </a:pP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All</a:t>
            </a:r>
          </a:p>
          <a:p>
            <a:pPr algn="ctr" defTabSz="685800">
              <a:buClr>
                <a:srgbClr val="FF0000"/>
              </a:buClr>
              <a:buSzPct val="25000"/>
            </a:pP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Done</a:t>
            </a:r>
          </a:p>
        </p:txBody>
      </p:sp>
      <p:cxnSp>
        <p:nvCxnSpPr>
          <p:cNvPr id="6" name="Shape 604"/>
          <p:cNvCxnSpPr/>
          <p:nvPr/>
        </p:nvCxnSpPr>
        <p:spPr>
          <a:xfrm rot="10800000">
            <a:off x="845411" y="4180629"/>
            <a:ext cx="913050" cy="10124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" name="Shape 605"/>
          <p:cNvSpPr txBox="1"/>
          <p:nvPr/>
        </p:nvSpPr>
        <p:spPr>
          <a:xfrm>
            <a:off x="131037" y="2340633"/>
            <a:ext cx="1428749" cy="163822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0000"/>
              </a:buClr>
              <a:buSzPct val="25000"/>
            </a:pPr>
            <a:r>
              <a:rPr lang="en-US" sz="2700" kern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program stops here</a:t>
            </a:r>
          </a:p>
        </p:txBody>
      </p:sp>
      <p:sp>
        <p:nvSpPr>
          <p:cNvPr id="8" name="Shape 609"/>
          <p:cNvSpPr txBox="1"/>
          <p:nvPr/>
        </p:nvSpPr>
        <p:spPr>
          <a:xfrm>
            <a:off x="1758464" y="4451013"/>
            <a:ext cx="3614625" cy="1521098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E06666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1421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/>
        </p:nvSpPr>
        <p:spPr>
          <a:xfrm>
            <a:off x="4572001" y="1039629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defTabSz="685800"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 kern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kern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Software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2095501" y="1249179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5048251" y="1677804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5048250" y="3954279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2095501" y="3935229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Output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8448676" y="2582679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620" name="Shape 620"/>
          <p:cNvCxnSpPr/>
          <p:nvPr/>
        </p:nvCxnSpPr>
        <p:spPr>
          <a:xfrm flipH="1">
            <a:off x="3744514" y="2094522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21" name="Shape 621"/>
          <p:cNvCxnSpPr/>
          <p:nvPr/>
        </p:nvCxnSpPr>
        <p:spPr>
          <a:xfrm rot="10800000">
            <a:off x="5543550" y="3185134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22" name="Shape 622"/>
          <p:cNvCxnSpPr/>
          <p:nvPr/>
        </p:nvCxnSpPr>
        <p:spPr>
          <a:xfrm>
            <a:off x="6259115" y="3198231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23" name="Shape 623"/>
          <p:cNvCxnSpPr/>
          <p:nvPr/>
        </p:nvCxnSpPr>
        <p:spPr>
          <a:xfrm rot="10800000" flipH="1">
            <a:off x="3768328" y="4716279"/>
            <a:ext cx="741759" cy="14287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24" name="Shape 624"/>
          <p:cNvCxnSpPr/>
          <p:nvPr/>
        </p:nvCxnSpPr>
        <p:spPr>
          <a:xfrm flipH="1">
            <a:off x="7241382" y="2914863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25" name="Shape 625"/>
          <p:cNvCxnSpPr/>
          <p:nvPr/>
        </p:nvCxnSpPr>
        <p:spPr>
          <a:xfrm>
            <a:off x="7215187" y="36685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26" name="Shape 626"/>
          <p:cNvSpPr txBox="1"/>
          <p:nvPr/>
        </p:nvSpPr>
        <p:spPr>
          <a:xfrm>
            <a:off x="9328546" y="777691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grpSp>
        <p:nvGrpSpPr>
          <p:cNvPr id="627" name="Shape 627"/>
          <p:cNvGrpSpPr/>
          <p:nvPr/>
        </p:nvGrpSpPr>
        <p:grpSpPr>
          <a:xfrm>
            <a:off x="6417469" y="2808897"/>
            <a:ext cx="610790" cy="975121"/>
            <a:chOff x="0" y="0"/>
            <a:chExt cx="812800" cy="1300161"/>
          </a:xfrm>
        </p:grpSpPr>
        <p:pic>
          <p:nvPicPr>
            <p:cNvPr id="628" name="Shape 6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5600" y="649287"/>
              <a:ext cx="457200" cy="6508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29" name="Shape 629"/>
            <p:cNvCxnSpPr/>
            <p:nvPr/>
          </p:nvCxnSpPr>
          <p:spPr>
            <a:xfrm>
              <a:off x="0" y="0"/>
              <a:ext cx="428625" cy="709612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34281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/>
        </p:nvSpPr>
        <p:spPr>
          <a:xfrm>
            <a:off x="4572001" y="1039629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defTabSz="685800"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 kern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kern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Software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2095501" y="1249179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5048251" y="1677804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5048250" y="3954279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2095501" y="3935229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Output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8448676" y="2582679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620" name="Shape 620"/>
          <p:cNvCxnSpPr/>
          <p:nvPr/>
        </p:nvCxnSpPr>
        <p:spPr>
          <a:xfrm flipH="1">
            <a:off x="3744514" y="2094522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21" name="Shape 621"/>
          <p:cNvCxnSpPr/>
          <p:nvPr/>
        </p:nvCxnSpPr>
        <p:spPr>
          <a:xfrm rot="10800000">
            <a:off x="5543550" y="3185134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22" name="Shape 622"/>
          <p:cNvCxnSpPr/>
          <p:nvPr/>
        </p:nvCxnSpPr>
        <p:spPr>
          <a:xfrm>
            <a:off x="6259115" y="3198231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23" name="Shape 623"/>
          <p:cNvCxnSpPr/>
          <p:nvPr/>
        </p:nvCxnSpPr>
        <p:spPr>
          <a:xfrm rot="10800000" flipH="1">
            <a:off x="3768328" y="4716279"/>
            <a:ext cx="741759" cy="14287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24" name="Shape 624"/>
          <p:cNvCxnSpPr/>
          <p:nvPr/>
        </p:nvCxnSpPr>
        <p:spPr>
          <a:xfrm flipH="1">
            <a:off x="7241382" y="2914863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25" name="Shape 625"/>
          <p:cNvCxnSpPr/>
          <p:nvPr/>
        </p:nvCxnSpPr>
        <p:spPr>
          <a:xfrm>
            <a:off x="7215187" y="36685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26" name="Shape 626"/>
          <p:cNvSpPr txBox="1"/>
          <p:nvPr/>
        </p:nvSpPr>
        <p:spPr>
          <a:xfrm>
            <a:off x="9328546" y="777691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grpSp>
        <p:nvGrpSpPr>
          <p:cNvPr id="627" name="Shape 627"/>
          <p:cNvGrpSpPr/>
          <p:nvPr/>
        </p:nvGrpSpPr>
        <p:grpSpPr>
          <a:xfrm>
            <a:off x="6417469" y="2808897"/>
            <a:ext cx="610790" cy="975121"/>
            <a:chOff x="0" y="0"/>
            <a:chExt cx="812800" cy="1300161"/>
          </a:xfrm>
        </p:grpSpPr>
        <p:pic>
          <p:nvPicPr>
            <p:cNvPr id="628" name="Shape 6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5600" y="649287"/>
              <a:ext cx="457200" cy="6508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29" name="Shape 629"/>
            <p:cNvCxnSpPr/>
            <p:nvPr/>
          </p:nvCxnSpPr>
          <p:spPr>
            <a:xfrm>
              <a:off x="0" y="0"/>
              <a:ext cx="428625" cy="709612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</p:grpSp>
      <p:sp>
        <p:nvSpPr>
          <p:cNvPr id="18" name="Shape 609"/>
          <p:cNvSpPr txBox="1"/>
          <p:nvPr/>
        </p:nvSpPr>
        <p:spPr>
          <a:xfrm>
            <a:off x="6581412" y="3227333"/>
            <a:ext cx="515905" cy="66027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E06666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8209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/>
        </p:nvSpPr>
        <p:spPr>
          <a:xfrm>
            <a:off x="2162176" y="847725"/>
            <a:ext cx="3903299" cy="53919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'Hello Bob'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try: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 err="1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 err="1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250" kern="0" dirty="0" err="1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except: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-1</a:t>
            </a:r>
          </a:p>
          <a:p>
            <a:pPr algn="ctr" defTabSz="685800"/>
            <a:endParaRPr sz="2250" kern="0" dirty="0">
              <a:solidFill>
                <a:srgbClr val="FF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print('First',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algn="ctr" defTabSz="685800"/>
            <a:endParaRPr sz="2250" kern="0" dirty="0">
              <a:solidFill>
                <a:srgbClr val="FF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'123'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try: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except: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-1</a:t>
            </a:r>
          </a:p>
          <a:p>
            <a:pPr algn="ctr" defTabSz="685800"/>
            <a:endParaRPr sz="2250" kern="0" dirty="0">
              <a:solidFill>
                <a:srgbClr val="FF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print('Second',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7444960" y="2595412"/>
            <a:ext cx="3903299" cy="1266750"/>
          </a:xfrm>
          <a:prstGeom prst="rect">
            <a:avLst/>
          </a:prstGeom>
          <a:noFill/>
          <a:ln w="127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250" b="1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$ python </a:t>
            </a:r>
            <a:r>
              <a:rPr lang="en-US" sz="225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tryexcept.py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First -1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Second 123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6627019" y="847725"/>
            <a:ext cx="4419599" cy="10763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00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the first conversion fails - it just drops into the except: clause and the program continues.</a:t>
            </a:r>
          </a:p>
        </p:txBody>
      </p:sp>
      <p:cxnSp>
        <p:nvCxnSpPr>
          <p:cNvPr id="637" name="Shape 637"/>
          <p:cNvCxnSpPr/>
          <p:nvPr/>
        </p:nvCxnSpPr>
        <p:spPr>
          <a:xfrm flipH="1">
            <a:off x="1101877" y="1924058"/>
            <a:ext cx="931050" cy="14175"/>
          </a:xfrm>
          <a:prstGeom prst="straightConnector1">
            <a:avLst/>
          </a:prstGeom>
          <a:noFill/>
          <a:ln w="762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38" name="Shape 638"/>
          <p:cNvSpPr txBox="1"/>
          <p:nvPr/>
        </p:nvSpPr>
        <p:spPr>
          <a:xfrm>
            <a:off x="7186809" y="5090557"/>
            <a:ext cx="4419599" cy="10763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the second conversion succeeds - it just skips the except: clause and the program continues.</a:t>
            </a:r>
          </a:p>
        </p:txBody>
      </p:sp>
      <p:cxnSp>
        <p:nvCxnSpPr>
          <p:cNvPr id="639" name="Shape 639"/>
          <p:cNvCxnSpPr/>
          <p:nvPr/>
        </p:nvCxnSpPr>
        <p:spPr>
          <a:xfrm>
            <a:off x="4726219" y="2582363"/>
            <a:ext cx="677474" cy="13049"/>
          </a:xfrm>
          <a:prstGeom prst="straightConnector1">
            <a:avLst/>
          </a:prstGeom>
          <a:noFill/>
          <a:ln w="76200" cap="rnd" cmpd="sng">
            <a:solidFill>
              <a:srgbClr val="FF99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40" name="Shape 640"/>
          <p:cNvCxnSpPr/>
          <p:nvPr/>
        </p:nvCxnSpPr>
        <p:spPr>
          <a:xfrm flipH="1">
            <a:off x="1042572" y="4634953"/>
            <a:ext cx="931050" cy="14175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41" name="Shape 641"/>
          <p:cNvCxnSpPr/>
          <p:nvPr/>
        </p:nvCxnSpPr>
        <p:spPr>
          <a:xfrm rot="10800000" flipH="1">
            <a:off x="5899594" y="5990872"/>
            <a:ext cx="727425" cy="10800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873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DD7E-F7A4-3A4B-803E-D72EC2E2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7678"/>
            <a:ext cx="10515600" cy="1325563"/>
          </a:xfrm>
        </p:spPr>
        <p:txBody>
          <a:bodyPr/>
          <a:lstStyle/>
          <a:p>
            <a:r>
              <a:rPr lang="en-US" dirty="0"/>
              <a:t>Forming a solid foundation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976CBE-0C04-3647-A77A-C969B2F08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5684" y="0"/>
            <a:ext cx="2716305" cy="1646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36D46-1AE1-7B4F-8277-276C108049D3}"/>
              </a:ext>
            </a:extLst>
          </p:cNvPr>
          <p:cNvSpPr txBox="1"/>
          <p:nvPr/>
        </p:nvSpPr>
        <p:spPr>
          <a:xfrm>
            <a:off x="8626316" y="1646000"/>
            <a:ext cx="365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Sensei Nikki always stressed… basics!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E3FE79-2F56-154D-96E5-8B375D267503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5532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Review PY4E materials (posted in #resources)</a:t>
            </a:r>
          </a:p>
          <a:p>
            <a:pPr lvl="1"/>
            <a:r>
              <a:rPr lang="en-US" dirty="0"/>
              <a:t>Don’t be afraid to look ahead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Read the PEP8 style guide (#resources) – ”code unto others as you would have them code unto you”</a:t>
            </a:r>
          </a:p>
          <a:p>
            <a:endParaRPr lang="en-US" dirty="0"/>
          </a:p>
          <a:p>
            <a:r>
              <a:rPr lang="en-US" dirty="0"/>
              <a:t>Read the Manual (i.e. Python docs)</a:t>
            </a:r>
          </a:p>
          <a:p>
            <a:pPr lvl="1"/>
            <a:r>
              <a:rPr lang="en-US" dirty="0"/>
              <a:t>Python generally has a “best way” to do things</a:t>
            </a:r>
          </a:p>
          <a:p>
            <a:endParaRPr lang="en-US" dirty="0"/>
          </a:p>
          <a:p>
            <a:r>
              <a:rPr lang="en-US" dirty="0"/>
              <a:t>Recommended reading – The Pragmatic Programmer (20</a:t>
            </a:r>
            <a:r>
              <a:rPr lang="en-US" baseline="30000" dirty="0"/>
              <a:t>th</a:t>
            </a:r>
            <a:r>
              <a:rPr lang="en-US" dirty="0"/>
              <a:t> Anniversary Edition) (Thomas &amp; Hunt)</a:t>
            </a:r>
          </a:p>
          <a:p>
            <a:pPr lvl="1"/>
            <a:r>
              <a:rPr lang="en-US" dirty="0"/>
              <a:t>I might upload scans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359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>
            <a:spLocks noGrp="1"/>
          </p:cNvSpPr>
          <p:nvPr>
            <p:ph type="title"/>
          </p:nvPr>
        </p:nvSpPr>
        <p:spPr>
          <a:xfrm>
            <a:off x="866775" y="559191"/>
            <a:ext cx="4487925" cy="134573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57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try / except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5686426" y="714376"/>
            <a:ext cx="2600324" cy="628649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astr</a:t>
            </a: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'Bob'</a:t>
            </a:r>
          </a:p>
        </p:txBody>
      </p:sp>
      <p:cxnSp>
        <p:nvCxnSpPr>
          <p:cNvPr id="648" name="Shape 648"/>
          <p:cNvCxnSpPr/>
          <p:nvPr/>
        </p:nvCxnSpPr>
        <p:spPr>
          <a:xfrm rot="10800000">
            <a:off x="8767763" y="2097881"/>
            <a:ext cx="1813321" cy="15477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dash"/>
            <a:miter/>
            <a:headEnd type="stealth" w="med" len="med"/>
            <a:tailEnd type="none" w="med" len="med"/>
          </a:ln>
        </p:spPr>
      </p:cxnSp>
      <p:sp>
        <p:nvSpPr>
          <p:cNvPr id="649" name="Shape 649"/>
          <p:cNvSpPr txBox="1"/>
          <p:nvPr/>
        </p:nvSpPr>
        <p:spPr>
          <a:xfrm>
            <a:off x="996095" y="2130184"/>
            <a:ext cx="3878325" cy="35633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= 'Bob'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try: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print('Hello') 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 err="1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 err="1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250" kern="0" dirty="0" err="1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astr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7F00"/>
              </a:buClr>
              <a:buSzPct val="25000"/>
            </a:pP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   print('There') 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except:</a:t>
            </a: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 err="1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= -1</a:t>
            </a:r>
          </a:p>
          <a:p>
            <a:pPr algn="ctr" defTabSz="685800"/>
            <a:endParaRPr sz="2250" kern="0" dirty="0">
              <a:solidFill>
                <a:srgbClr val="FF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00"/>
              </a:buClr>
              <a:buSzPct val="25000"/>
            </a:pP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print('Done',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istr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) 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6172201" y="1790701"/>
            <a:ext cx="2600324" cy="628649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print('Hello')</a:t>
            </a:r>
          </a:p>
        </p:txBody>
      </p:sp>
      <p:sp>
        <p:nvSpPr>
          <p:cNvPr id="651" name="Shape 651"/>
          <p:cNvSpPr txBox="1"/>
          <p:nvPr/>
        </p:nvSpPr>
        <p:spPr>
          <a:xfrm>
            <a:off x="6172201" y="3810001"/>
            <a:ext cx="2600324" cy="628649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print('There')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6172201" y="2828926"/>
            <a:ext cx="2600324" cy="628649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istr</a:t>
            </a: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-US" sz="2400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</a:t>
            </a: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en-US" sz="2400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astr</a:t>
            </a: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6115051" y="5581651"/>
            <a:ext cx="2600324" cy="628649"/>
          </a:xfrm>
          <a:prstGeom prst="rect">
            <a:avLst/>
          </a:prstGeom>
          <a:noFill/>
          <a:ln w="508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print('Done', </a:t>
            </a:r>
            <a:r>
              <a:rPr lang="en-US" sz="2400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istr</a:t>
            </a: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cxnSp>
        <p:nvCxnSpPr>
          <p:cNvPr id="654" name="Shape 654"/>
          <p:cNvCxnSpPr/>
          <p:nvPr/>
        </p:nvCxnSpPr>
        <p:spPr>
          <a:xfrm rot="10800000">
            <a:off x="7460457" y="2420540"/>
            <a:ext cx="14287" cy="406003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55" name="Shape 655"/>
          <p:cNvCxnSpPr/>
          <p:nvPr/>
        </p:nvCxnSpPr>
        <p:spPr>
          <a:xfrm rot="10800000" flipH="1">
            <a:off x="7460457" y="3463527"/>
            <a:ext cx="16669" cy="329802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6" name="Shape 656"/>
          <p:cNvSpPr txBox="1"/>
          <p:nvPr/>
        </p:nvSpPr>
        <p:spPr>
          <a:xfrm>
            <a:off x="9277351" y="4743451"/>
            <a:ext cx="2600324" cy="628649"/>
          </a:xfrm>
          <a:prstGeom prst="rect">
            <a:avLst/>
          </a:prstGeom>
          <a:noFill/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400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istr</a:t>
            </a:r>
            <a:r>
              <a:rPr lang="en-US" sz="24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-1</a:t>
            </a:r>
          </a:p>
        </p:txBody>
      </p:sp>
      <p:cxnSp>
        <p:nvCxnSpPr>
          <p:cNvPr id="657" name="Shape 657"/>
          <p:cNvCxnSpPr/>
          <p:nvPr/>
        </p:nvCxnSpPr>
        <p:spPr>
          <a:xfrm rot="10800000" flipH="1">
            <a:off x="7457007" y="4455282"/>
            <a:ext cx="3599" cy="1162799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58" name="Shape 658"/>
          <p:cNvCxnSpPr/>
          <p:nvPr/>
        </p:nvCxnSpPr>
        <p:spPr>
          <a:xfrm rot="10800000">
            <a:off x="6969919" y="1413271"/>
            <a:ext cx="504824" cy="364331"/>
          </a:xfrm>
          <a:prstGeom prst="straightConnector1">
            <a:avLst/>
          </a:prstGeom>
          <a:noFill/>
          <a:ln w="635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59" name="Shape 659"/>
          <p:cNvCxnSpPr/>
          <p:nvPr/>
        </p:nvCxnSpPr>
        <p:spPr>
          <a:xfrm rot="10800000">
            <a:off x="8767762" y="3136107"/>
            <a:ext cx="1800225" cy="13096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dash"/>
            <a:miter/>
            <a:headEnd type="stealth" w="med" len="med"/>
            <a:tailEnd type="none" w="med" len="med"/>
          </a:ln>
        </p:spPr>
      </p:cxnSp>
      <p:cxnSp>
        <p:nvCxnSpPr>
          <p:cNvPr id="660" name="Shape 660"/>
          <p:cNvCxnSpPr/>
          <p:nvPr/>
        </p:nvCxnSpPr>
        <p:spPr>
          <a:xfrm rot="10800000">
            <a:off x="8767762" y="4117181"/>
            <a:ext cx="1800225" cy="25002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dash"/>
            <a:miter/>
            <a:headEnd type="stealth" w="med" len="med"/>
            <a:tailEnd type="none" w="med" len="med"/>
          </a:ln>
        </p:spPr>
      </p:cxnSp>
      <p:cxnSp>
        <p:nvCxnSpPr>
          <p:cNvPr id="661" name="Shape 661"/>
          <p:cNvCxnSpPr/>
          <p:nvPr/>
        </p:nvCxnSpPr>
        <p:spPr>
          <a:xfrm rot="10800000">
            <a:off x="10612951" y="2064937"/>
            <a:ext cx="11249" cy="2633625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dash"/>
            <a:miter/>
            <a:headEnd type="stealth" w="med" len="med"/>
            <a:tailEnd type="none" w="med" len="med"/>
          </a:ln>
        </p:spPr>
      </p:cxnSp>
      <p:cxnSp>
        <p:nvCxnSpPr>
          <p:cNvPr id="662" name="Shape 662"/>
          <p:cNvCxnSpPr/>
          <p:nvPr/>
        </p:nvCxnSpPr>
        <p:spPr>
          <a:xfrm rot="10800000" flipH="1">
            <a:off x="7445663" y="5053012"/>
            <a:ext cx="1763775" cy="303975"/>
          </a:xfrm>
          <a:prstGeom prst="straightConnector1">
            <a:avLst/>
          </a:prstGeom>
          <a:noFill/>
          <a:ln w="63500" cap="rnd" cmpd="sng">
            <a:solidFill>
              <a:srgbClr val="FF9900"/>
            </a:solidFill>
            <a:prstDash val="dash"/>
            <a:miter/>
            <a:headEnd type="stealth" w="med" len="med"/>
            <a:tailEnd type="none" w="med" len="med"/>
          </a:ln>
        </p:spPr>
      </p:cxnSp>
      <p:sp>
        <p:nvSpPr>
          <p:cNvPr id="663" name="Shape 663"/>
          <p:cNvSpPr txBox="1"/>
          <p:nvPr/>
        </p:nvSpPr>
        <p:spPr>
          <a:xfrm>
            <a:off x="9690508" y="5505451"/>
            <a:ext cx="1763775" cy="466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FFFF"/>
              </a:buClr>
              <a:buSzPct val="25000"/>
            </a:pPr>
            <a:r>
              <a:rPr lang="en-US" sz="2700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Safety net</a:t>
            </a:r>
          </a:p>
        </p:txBody>
      </p:sp>
    </p:spTree>
    <p:extLst>
      <p:ext uri="{BB962C8B-B14F-4D97-AF65-F5344CB8AC3E}">
        <p14:creationId xmlns:p14="http://schemas.microsoft.com/office/powerpoint/2010/main" val="39429607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Sample try / except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7499363" y="2689391"/>
            <a:ext cx="4456124" cy="2809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$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python3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trynum.py</a:t>
            </a: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Enter a number: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42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Nice work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$ </a:t>
            </a:r>
            <a:r>
              <a:rPr lang="en-US" sz="2250" kern="0" dirty="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python3 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trynum.py</a:t>
            </a:r>
            <a:endParaRPr lang="en-US" sz="2250" kern="0" dirty="0">
              <a:solidFill>
                <a:srgbClr val="FF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Enter a </a:t>
            </a:r>
            <a:r>
              <a:rPr lang="en-US" sz="225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number:</a:t>
            </a:r>
            <a:r>
              <a:rPr lang="en-US" sz="2250" kern="0" dirty="0" err="1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 New"/>
              </a:rPr>
              <a:t>forty-two</a:t>
            </a:r>
            <a:endParaRPr lang="en-US" sz="2250" kern="0" dirty="0">
              <a:solidFill>
                <a:srgbClr val="FF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Not a number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25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$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682782" y="2145507"/>
            <a:ext cx="6420824" cy="373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rawstr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= input('Enter a number:')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try: 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ival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int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rawstr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except: 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</a:t>
            </a:r>
            <a:r>
              <a:rPr lang="en-US" sz="2250" kern="0" dirty="0" err="1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ival</a:t>
            </a:r>
            <a:r>
              <a:rPr lang="en-US" sz="2250" kern="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 = -1</a:t>
            </a:r>
          </a:p>
          <a:p>
            <a:pPr defTabSz="685800">
              <a:buClr>
                <a:srgbClr val="00FF00"/>
              </a:buClr>
              <a:buSzPct val="25000"/>
            </a:pPr>
            <a:endParaRPr lang="en-US" sz="2250" kern="0" dirty="0">
              <a:solidFill>
                <a:srgbClr val="00FF0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if </a:t>
            </a:r>
            <a:r>
              <a:rPr lang="en-US" sz="2250" kern="0" dirty="0" err="1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ival</a:t>
            </a: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&gt; 0 :  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print('Nice work')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else:  </a:t>
            </a:r>
          </a:p>
          <a:p>
            <a:pPr defTabSz="685800">
              <a:buClr>
                <a:srgbClr val="00FF00"/>
              </a:buClr>
              <a:buSzPct val="25000"/>
            </a:pPr>
            <a:r>
              <a:rPr lang="en-US" sz="2250" kern="0" dirty="0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 New"/>
              </a:rPr>
              <a:t>    print('Not a number')</a:t>
            </a:r>
          </a:p>
        </p:txBody>
      </p:sp>
    </p:spTree>
    <p:extLst>
      <p:ext uri="{BB962C8B-B14F-4D97-AF65-F5344CB8AC3E}">
        <p14:creationId xmlns:p14="http://schemas.microsoft.com/office/powerpoint/2010/main" val="647524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title"/>
          </p:nvPr>
        </p:nvSpPr>
        <p:spPr>
          <a:xfrm>
            <a:off x="866775" y="559191"/>
            <a:ext cx="9944100" cy="1345734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ctr" anchorCtr="0">
            <a:noAutofit/>
          </a:bodyPr>
          <a:lstStyle/>
          <a:p>
            <a:pPr>
              <a:buClr>
                <a:srgbClr val="FF7F00"/>
              </a:buClr>
              <a:buSzPct val="25000"/>
            </a:pPr>
            <a:r>
              <a:rPr lang="en-US" sz="57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689" name="Shape 689"/>
          <p:cNvSpPr txBox="1">
            <a:spLocks noGrp="1"/>
          </p:cNvSpPr>
          <p:nvPr>
            <p:ph type="body" idx="1"/>
          </p:nvPr>
        </p:nvSpPr>
        <p:spPr>
          <a:xfrm>
            <a:off x="866775" y="2208794"/>
            <a:ext cx="10449000" cy="3529233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t" anchorCtr="0">
            <a:noAutofit/>
          </a:bodyPr>
          <a:lstStyle/>
          <a:p>
            <a:pPr marL="514350" indent="-328422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Comparison operators  </a:t>
            </a:r>
            <a:b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70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==   &lt;=   &gt;=   &gt;   </a:t>
            </a:r>
            <a:r>
              <a:rPr lang="en-US" sz="27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&lt;   !=</a:t>
            </a:r>
            <a:endParaRPr lang="en-US" sz="2700" dirty="0">
              <a:solidFill>
                <a:srgbClr val="00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514350" indent="-328422">
              <a:lnSpc>
                <a:spcPct val="80000"/>
              </a:lnSpc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Indentation</a:t>
            </a:r>
          </a:p>
          <a:p>
            <a:pPr marL="514350" indent="-328422">
              <a:lnSpc>
                <a:spcPct val="80000"/>
              </a:lnSpc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One-way Decisions</a:t>
            </a:r>
          </a:p>
          <a:p>
            <a:pPr marL="514350" indent="-328422">
              <a:lnSpc>
                <a:spcPct val="80000"/>
              </a:lnSpc>
              <a:buSzPct val="100000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Two-way decisions:</a:t>
            </a:r>
            <a:b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7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if: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and  </a:t>
            </a:r>
            <a:r>
              <a:rPr lang="en-US" sz="27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else:</a:t>
            </a:r>
          </a:p>
        </p:txBody>
      </p:sp>
      <p:sp>
        <p:nvSpPr>
          <p:cNvPr id="690" name="Shape 690"/>
          <p:cNvSpPr txBox="1">
            <a:spLocks noGrp="1"/>
          </p:cNvSpPr>
          <p:nvPr>
            <p:ph type="body" idx="4294967295"/>
          </p:nvPr>
        </p:nvSpPr>
        <p:spPr>
          <a:xfrm>
            <a:off x="5975768" y="2208794"/>
            <a:ext cx="5250305" cy="3587145"/>
          </a:xfrm>
          <a:prstGeom prst="rect">
            <a:avLst/>
          </a:prstGeom>
          <a:noFill/>
          <a:ln>
            <a:noFill/>
          </a:ln>
        </p:spPr>
        <p:txBody>
          <a:bodyPr lIns="28575" tIns="28575" rIns="28575" bIns="28575" anchor="t" anchorCtr="0">
            <a:noAutofit/>
          </a:bodyPr>
          <a:lstStyle/>
          <a:p>
            <a:pPr marL="514350" indent="-328422" algn="l">
              <a:lnSpc>
                <a:spcPct val="80000"/>
              </a:lnSpc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Nested Decisions</a:t>
            </a:r>
          </a:p>
          <a:p>
            <a:pPr marL="514350" indent="-328422" algn="l">
              <a:lnSpc>
                <a:spcPct val="80000"/>
              </a:lnSpc>
              <a:spcBef>
                <a:spcPts val="2625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Multi-way decisions using </a:t>
            </a:r>
            <a:r>
              <a:rPr lang="en-US" sz="2700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elif</a:t>
            </a:r>
            <a:endParaRPr lang="en-US" sz="270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514350" indent="-328422" algn="l">
              <a:lnSpc>
                <a:spcPct val="80000"/>
              </a:lnSpc>
              <a:spcBef>
                <a:spcPts val="2625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-US" sz="27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try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/ </a:t>
            </a:r>
            <a:r>
              <a:rPr lang="en-US" sz="27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except</a:t>
            </a:r>
            <a:r>
              <a:rPr lang="en-US" sz="2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compensate </a:t>
            </a: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 errors</a:t>
            </a:r>
            <a:endParaRPr lang="en-US" sz="27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102156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866776" y="1628553"/>
            <a:ext cx="5098274" cy="44579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defTabSz="685800"/>
            <a:r>
              <a:rPr lang="en-US" sz="135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These slides are Copyright 2010-  Charles R. Severance (</a:t>
            </a:r>
            <a:r>
              <a:rPr lang="en-US" sz="1350" u="sng" kern="0" dirty="0">
                <a:solidFill>
                  <a:srgbClr val="FFFF00"/>
                </a:solidFill>
                <a:latin typeface="Arial"/>
                <a:cs typeface="Arial"/>
                <a:sym typeface="Arial"/>
                <a:hlinkClick r:id="rId3"/>
              </a:rPr>
              <a:t>www.dr-chuck.com</a:t>
            </a:r>
            <a:r>
              <a:rPr lang="en-US" sz="135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) of the University of Michigan School of </a:t>
            </a:r>
            <a:r>
              <a:rPr lang="en-US" sz="135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Information and </a:t>
            </a:r>
            <a:r>
              <a:rPr lang="en-US" sz="135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defTabSz="685800"/>
            <a:endParaRPr sz="135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685800"/>
            <a:r>
              <a:rPr lang="en-US" sz="135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Initial Development: Charles Severance, University of Michigan School of Information</a:t>
            </a:r>
          </a:p>
          <a:p>
            <a:pPr defTabSz="685800"/>
            <a:endParaRPr sz="135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buSzPct val="61111"/>
            </a:pPr>
            <a:r>
              <a:rPr lang="en-US" sz="135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… Insert new Contributors and Translators here</a:t>
            </a:r>
          </a:p>
          <a:p>
            <a:pPr defTabSz="685800"/>
            <a:endParaRPr sz="135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50" name="Shape 5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425" y="743927"/>
            <a:ext cx="768600" cy="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23266" y="877577"/>
            <a:ext cx="1476449" cy="5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 txBox="1"/>
          <p:nvPr/>
        </p:nvSpPr>
        <p:spPr>
          <a:xfrm>
            <a:off x="6528301" y="1777090"/>
            <a:ext cx="5098274" cy="430938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defTabSz="685800"/>
            <a:r>
              <a:rPr lang="en-US" sz="135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6730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E5B71-FB25-844A-87BC-65EED0BBC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504"/>
            <a:ext cx="10515600" cy="69011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Failure is OK - learn to fail well and recover quickly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Don’t be afraid to experiment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”disposable” environments whenever possible</a:t>
            </a:r>
          </a:p>
          <a:p>
            <a:pPr lvl="1"/>
            <a:r>
              <a:rPr lang="en-US" dirty="0"/>
              <a:t>Safety first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Laziness is a virtue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Somebody has had your problem before</a:t>
            </a:r>
          </a:p>
          <a:p>
            <a:pPr lvl="1"/>
            <a:r>
              <a:rPr lang="en-US" dirty="0" err="1"/>
              <a:t>StackOverflow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Feline Friday: Pumpkin learns to paint a seascape, and we ...">
            <a:extLst>
              <a:ext uri="{FF2B5EF4-FFF2-40B4-BE49-F238E27FC236}">
                <a16:creationId xmlns:a16="http://schemas.microsoft.com/office/drawing/2014/main" id="{E5BC21F1-2A8C-434B-97B1-F231DB15F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688" y="0"/>
            <a:ext cx="4205312" cy="293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Programming Humor | Geek Culture! | Programming ...">
            <a:extLst>
              <a:ext uri="{FF2B5EF4-FFF2-40B4-BE49-F238E27FC236}">
                <a16:creationId xmlns:a16="http://schemas.microsoft.com/office/drawing/2014/main" id="{2AC8A5ED-F9E2-F848-A4B2-D4D88115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688" y="3747178"/>
            <a:ext cx="4205312" cy="315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751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4A9C-989B-9D45-BC9B-36BE6153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3485-A92B-614D-AC47-1DFD35F43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45" y="1690688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Start the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r>
              <a:rPr lang="en-US" dirty="0"/>
              <a:t>Anaconda Navigator – use </a:t>
            </a:r>
            <a:r>
              <a:rPr lang="en-US" dirty="0" err="1"/>
              <a:t>Jupyter</a:t>
            </a:r>
            <a:r>
              <a:rPr lang="en-US" dirty="0"/>
              <a:t> icon</a:t>
            </a:r>
          </a:p>
          <a:p>
            <a:endParaRPr lang="en-US" dirty="0"/>
          </a:p>
          <a:p>
            <a:r>
              <a:rPr lang="en-US" dirty="0"/>
              <a:t>Command line (OSX, Linux) or Anaconda Prompt</a:t>
            </a:r>
          </a:p>
          <a:p>
            <a:pPr lvl="1"/>
            <a:r>
              <a:rPr lang="en-US" dirty="0"/>
              <a:t>cd to your working directory </a:t>
            </a:r>
          </a:p>
          <a:p>
            <a:pPr lvl="1"/>
            <a:r>
              <a:rPr lang="en-US" dirty="0" err="1">
                <a:latin typeface="Lucida Console" panose="020B0609040504020204" pitchFamily="49" charset="0"/>
              </a:rPr>
              <a:t>jupyter</a:t>
            </a:r>
            <a:r>
              <a:rPr lang="en-US" dirty="0">
                <a:latin typeface="Lucida Console" panose="020B0609040504020204" pitchFamily="49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2171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4466</Words>
  <Application>Microsoft Macintosh PowerPoint</Application>
  <PresentationFormat>Widescreen</PresentationFormat>
  <Paragraphs>902</Paragraphs>
  <Slides>73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Cabin</vt:lpstr>
      <vt:lpstr>Merriweather Sans</vt:lpstr>
      <vt:lpstr>Arial</vt:lpstr>
      <vt:lpstr>Calibri</vt:lpstr>
      <vt:lpstr>Calibri Light</vt:lpstr>
      <vt:lpstr>Courier</vt:lpstr>
      <vt:lpstr>Gill Sans</vt:lpstr>
      <vt:lpstr>Lucida Console</vt:lpstr>
      <vt:lpstr>Office Theme</vt:lpstr>
      <vt:lpstr>Title &amp; Subtitle</vt:lpstr>
      <vt:lpstr>1_Title &amp; Subtitle</vt:lpstr>
      <vt:lpstr>Week 2  Variables, Expressions, Statements, and Conditionals</vt:lpstr>
      <vt:lpstr>Ready to go?</vt:lpstr>
      <vt:lpstr>A few Zoom notes…</vt:lpstr>
      <vt:lpstr>A few Slack notes…</vt:lpstr>
      <vt:lpstr>Please introduce yourself!</vt:lpstr>
      <vt:lpstr>PowerPoint Presentation</vt:lpstr>
      <vt:lpstr>Forming a solid foundation</vt:lpstr>
      <vt:lpstr>PowerPoint Presentation</vt:lpstr>
      <vt:lpstr>Let’s get started!</vt:lpstr>
      <vt:lpstr>Python’s 35 special keywords</vt:lpstr>
      <vt:lpstr>Variables, Expressions, and Statements</vt:lpstr>
      <vt:lpstr>Constants</vt:lpstr>
      <vt:lpstr>Reserved Words</vt:lpstr>
      <vt:lpstr>Variables</vt:lpstr>
      <vt:lpstr>Variables</vt:lpstr>
      <vt:lpstr>Python Variable Name Rules</vt:lpstr>
      <vt:lpstr>Mnemonic Variable Names</vt:lpstr>
      <vt:lpstr>PowerPoint Presentation</vt:lpstr>
      <vt:lpstr>PowerPoint Presentation</vt:lpstr>
      <vt:lpstr>PowerPoint Presentation</vt:lpstr>
      <vt:lpstr>Sentences or Lines</vt:lpstr>
      <vt:lpstr>Assignment Statements</vt:lpstr>
      <vt:lpstr>PowerPoint Presentation</vt:lpstr>
      <vt:lpstr>PowerPoint Presentation</vt:lpstr>
      <vt:lpstr>Expressions…</vt:lpstr>
      <vt:lpstr>Numeric Expressions</vt:lpstr>
      <vt:lpstr>Numeric Expressions</vt:lpstr>
      <vt:lpstr>Order of Evaluation</vt:lpstr>
      <vt:lpstr>Operator Precedence Rules</vt:lpstr>
      <vt:lpstr>PowerPoint Presentation</vt:lpstr>
      <vt:lpstr>Operator Precedence</vt:lpstr>
      <vt:lpstr>What Does “Type” Mean?</vt:lpstr>
      <vt:lpstr>Type Matters</vt:lpstr>
      <vt:lpstr>Several Types of Numbers</vt:lpstr>
      <vt:lpstr>Type Conversions</vt:lpstr>
      <vt:lpstr>Integer Division</vt:lpstr>
      <vt:lpstr>String Conversions</vt:lpstr>
      <vt:lpstr>User Input</vt:lpstr>
      <vt:lpstr>Converting User Input</vt:lpstr>
      <vt:lpstr>Comments in Python</vt:lpstr>
      <vt:lpstr>PowerPoint Presentation</vt:lpstr>
      <vt:lpstr>Summary</vt:lpstr>
      <vt:lpstr>Conditional Execution</vt:lpstr>
      <vt:lpstr>Conditional Steps</vt:lpstr>
      <vt:lpstr>Comparison Operators</vt:lpstr>
      <vt:lpstr>Comparison Operators</vt:lpstr>
      <vt:lpstr>One-Way Decisions</vt:lpstr>
      <vt:lpstr>Indentation</vt:lpstr>
      <vt:lpstr>Warning: Turn Off Tabs!!</vt:lpstr>
      <vt:lpstr>PowerPoint Presentation</vt:lpstr>
      <vt:lpstr>PowerPoint Presentation</vt:lpstr>
      <vt:lpstr>PowerPoint Presentation</vt:lpstr>
      <vt:lpstr>PowerPoint Presentation</vt:lpstr>
      <vt:lpstr>Two-way Decisions</vt:lpstr>
      <vt:lpstr>Two-way Decisions with else:</vt:lpstr>
      <vt:lpstr>Visualize Blocks</vt:lpstr>
      <vt:lpstr>More Conditional Structures…</vt:lpstr>
      <vt:lpstr>Multi-way</vt:lpstr>
      <vt:lpstr>Multi-way</vt:lpstr>
      <vt:lpstr>Multi-way</vt:lpstr>
      <vt:lpstr>Multi-way</vt:lpstr>
      <vt:lpstr>Multi-way</vt:lpstr>
      <vt:lpstr>Multi-way Puzzles</vt:lpstr>
      <vt:lpstr>The try / except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 / except</vt:lpstr>
      <vt:lpstr>Sample try / except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Rambo, Ian M</dc:creator>
  <cp:lastModifiedBy>Rambo, Ian M</cp:lastModifiedBy>
  <cp:revision>52</cp:revision>
  <dcterms:created xsi:type="dcterms:W3CDTF">2020-05-13T05:22:19Z</dcterms:created>
  <dcterms:modified xsi:type="dcterms:W3CDTF">2020-05-13T23:40:26Z</dcterms:modified>
</cp:coreProperties>
</file>